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0" r:id="rId1"/>
  </p:sldMasterIdLst>
  <p:notesMasterIdLst>
    <p:notesMasterId r:id="rId24"/>
  </p:notesMasterIdLst>
  <p:sldIdLst>
    <p:sldId id="256" r:id="rId2"/>
    <p:sldId id="257" r:id="rId3"/>
    <p:sldId id="258" r:id="rId4"/>
    <p:sldId id="259" r:id="rId5"/>
    <p:sldId id="260" r:id="rId6"/>
    <p:sldId id="261" r:id="rId7"/>
    <p:sldId id="262" r:id="rId8"/>
    <p:sldId id="265" r:id="rId9"/>
    <p:sldId id="263"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9AA0A6"/>
          </p15:clr>
        </p15:guide>
        <p15:guide id="2" orient="horz" pos="2232">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5A3D23-693E-49BD-99BA-9B0B2A8ED663}">
  <a:tblStyle styleId="{E15A3D23-693E-49BD-99BA-9B0B2A8ED66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guide orient="horz" pos="223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8798eb4c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8798eb4c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8623a2bef4_1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8623a2bef4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8"/>
        <p:cNvGrpSpPr/>
        <p:nvPr/>
      </p:nvGrpSpPr>
      <p:grpSpPr>
        <a:xfrm>
          <a:off x="0" y="0"/>
          <a:ext cx="0" cy="0"/>
          <a:chOff x="0" y="0"/>
          <a:chExt cx="0" cy="0"/>
        </a:xfrm>
      </p:grpSpPr>
      <p:sp>
        <p:nvSpPr>
          <p:cNvPr id="1149" name="Google Shape;1149;g8798eb4c4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0" name="Google Shape;1150;g8798eb4c4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8623a2bef4_1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8623a2bef4_1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8623a2bef4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7" name="Google Shape;1167;g8623a2bef4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8623a2bef4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8623a2bef4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g8623a2bef4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8623a2bef4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8798eb4c44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8798eb4c44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8798eb4c44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8798eb4c44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8798eb4c44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8798eb4c44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8798eb4c44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8798eb4c44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8623a2bef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8623a2be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8798eb4c44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8798eb4c44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8798eb4c44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8798eb4c44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8798eb4c44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8798eb4c44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80f7e6291e_1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80f7e6291e_1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8798eb4c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8798eb4c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8798eb4c4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8798eb4c4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8798eb4c4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8798eb4c4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8798eb4c4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8798eb4c4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8623a2be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8623a2be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8623a2be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8623a2be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Web Development</a:t>
            </a:r>
            <a:endParaRPr sz="1800">
              <a:solidFill>
                <a:srgbClr val="FFFFFF"/>
              </a:solidFill>
              <a:latin typeface="Roboto"/>
              <a:ea typeface="Roboto"/>
              <a:cs typeface="Roboto"/>
              <a:sym typeface="Roboto"/>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13" name="Google Shape;13;p2"/>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 name="Google Shape;14;p2"/>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 name="Google Shape;15;p2"/>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a:ea typeface="Roboto"/>
                <a:cs typeface="Roboto"/>
                <a:sym typeface="Roboto"/>
              </a:rPr>
              <a:t>Instructor Demonstration</a:t>
            </a:r>
            <a:endParaRPr sz="2700">
              <a:solidFill>
                <a:srgbClr val="FFFFFF"/>
              </a:solidFill>
              <a:latin typeface="Roboto"/>
              <a:ea typeface="Roboto"/>
              <a:cs typeface="Roboto"/>
              <a:sym typeface="Roboto"/>
            </a:endParaRPr>
          </a:p>
        </p:txBody>
      </p:sp>
      <p:sp>
        <p:nvSpPr>
          <p:cNvPr id="88" name="Google Shape;88;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9" name="Google Shape;89;p11"/>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90" name="Google Shape;90;p11"/>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 name="Google Shape;96;p12"/>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 name="Google Shape;97;p12"/>
          <p:cNvPicPr preferRelativeResize="0"/>
          <p:nvPr/>
        </p:nvPicPr>
        <p:blipFill rotWithShape="1">
          <a:blip r:embed="rId4">
            <a:alphaModFix/>
          </a:blip>
          <a:srcRect t="29" b="39"/>
          <a:stretch/>
        </p:blipFill>
        <p:spPr>
          <a:xfrm>
            <a:off x="899000" y="1133363"/>
            <a:ext cx="1737360" cy="1911096"/>
          </a:xfrm>
          <a:prstGeom prst="rect">
            <a:avLst/>
          </a:prstGeom>
          <a:noFill/>
          <a:ln>
            <a:noFill/>
          </a:ln>
        </p:spPr>
      </p:pic>
      <p:sp>
        <p:nvSpPr>
          <p:cNvPr id="98" name="Google Shape;98;p1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00" name="Google Shape;100;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 name="Google Shape;101;p12"/>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04" name="Google Shape;104;p1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6" name="Google Shape;106;p1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1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8" name="Google Shape;108;p13"/>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09" name="Google Shape;109;p1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10" name="Google Shape;110;p13"/>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1" name="Google Shape;111;p13"/>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8" name="Google Shape;118;p1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9" name="Google Shape;119;p1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20" name="Google Shape;12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1" name="Google Shape;121;p1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22"/>
        <p:cNvGrpSpPr/>
        <p:nvPr/>
      </p:nvGrpSpPr>
      <p:grpSpPr>
        <a:xfrm>
          <a:off x="0" y="0"/>
          <a:ext cx="0" cy="0"/>
          <a:chOff x="0" y="0"/>
          <a:chExt cx="0" cy="0"/>
        </a:xfrm>
      </p:grpSpPr>
      <p:sp>
        <p:nvSpPr>
          <p:cNvPr id="123" name="Google Shape;123;p15"/>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4" name="Google Shape;124;p1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6" name="Google Shape;126;p15"/>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27" name="Google Shape;127;p15"/>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8" name="Google Shape;128;p15"/>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29" name="Google Shape;129;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0" name="Google Shape;130;p1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1" name="Google Shape;131;p15"/>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 name="Google Shape;135;p16"/>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16"/>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0" name="Google Shape;140;p1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41" name="Google Shape;14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2" name="Google Shape;142;p16"/>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3"/>
        <p:cNvGrpSpPr/>
        <p:nvPr/>
      </p:nvGrpSpPr>
      <p:grpSpPr>
        <a:xfrm>
          <a:off x="0" y="0"/>
          <a:ext cx="0" cy="0"/>
          <a:chOff x="0" y="0"/>
          <a:chExt cx="0" cy="0"/>
        </a:xfrm>
      </p:grpSpPr>
      <p:sp>
        <p:nvSpPr>
          <p:cNvPr id="144" name="Google Shape;144;p1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45" name="Google Shape;145;p1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47" name="Google Shape;147;p17"/>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48" name="Google Shape;148;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9" name="Google Shape;149;p17"/>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1" name="Google Shape;151;p17"/>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1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7" name="Google Shape;157;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8" name="Google Shape;158;p1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0" name="Google Shape;160;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18"/>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4" name="Google Shape;174;p1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8"/>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8" name="Google Shape;178;p18"/>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9" name="Google Shape;179;p18"/>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3" name="Google Shape;183;p1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4" name="Google Shape;184;p1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5" name="Google Shape;185;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87" name="Google Shape;187;p1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02</a:t>
              </a:r>
              <a:endParaRPr sz="3000">
                <a:latin typeface="Roboto"/>
                <a:ea typeface="Roboto"/>
                <a:cs typeface="Roboto"/>
                <a:sym typeface="Roboto"/>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9"/>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19"/>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5" name="Google Shape;205;p19"/>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6" name="Google Shape;206;p19"/>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9"/>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5" name="Google Shape;21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6" name="Google Shape;21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7" name="Google Shape;21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9" name="Google Shape;21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3" name="Google Shape;223;p20"/>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0"/>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20"/>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 name="Google Shape;232;p20"/>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20"/>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 name="Google Shape;240;p20"/>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20"/>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5" name="Google Shape;245;p20"/>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20"/>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7" name="Google Shape;247;p20"/>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20"/>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UX/UI Design</a:t>
            </a:r>
            <a:endParaRPr sz="1800">
              <a:solidFill>
                <a:srgbClr val="FFFFFF"/>
              </a:solidFill>
              <a:latin typeface="Roboto"/>
              <a:ea typeface="Roboto"/>
              <a:cs typeface="Roboto"/>
              <a:sym typeface="Roboto"/>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22" name="Google Shape;22;p3"/>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3" name="Google Shape;23;p3"/>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 name="Google Shape;24;p3"/>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2" name="Google Shape;252;p2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3" name="Google Shape;253;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4" name="Google Shape;254;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6" name="Google Shape;256;p2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01</a:t>
              </a:r>
              <a:endParaRPr sz="3000">
                <a:solidFill>
                  <a:srgbClr val="FFFFFF"/>
                </a:solidFill>
                <a:latin typeface="Roboto"/>
                <a:ea typeface="Roboto"/>
                <a:cs typeface="Roboto"/>
                <a:sym typeface="Roboto"/>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260;p21"/>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1" name="Google Shape;261;p2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5" name="Google Shape;265;p2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2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2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05</a:t>
              </a:r>
              <a:endParaRPr sz="3000">
                <a:solidFill>
                  <a:srgbClr val="FFFFFF"/>
                </a:solidFill>
                <a:latin typeface="Roboto"/>
                <a:ea typeface="Roboto"/>
                <a:cs typeface="Roboto"/>
                <a:sym typeface="Roboto"/>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06</a:t>
              </a:r>
              <a:endParaRPr sz="3000">
                <a:solidFill>
                  <a:srgbClr val="FFFFFF"/>
                </a:solidFill>
                <a:latin typeface="Roboto"/>
                <a:ea typeface="Roboto"/>
                <a:cs typeface="Roboto"/>
                <a:sym typeface="Roboto"/>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21"/>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2" name="Google Shape;282;p21"/>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1"/>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4" name="Google Shape;284;p21"/>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5" name="Google Shape;285;p21"/>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9" name="Google Shape;289;p2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0" name="Google Shape;290;p2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1" name="Google Shape;291;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3" name="Google Shape;293;p2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01</a:t>
              </a:r>
              <a:endParaRPr sz="2600">
                <a:solidFill>
                  <a:srgbClr val="FFFFFF"/>
                </a:solidFill>
                <a:latin typeface="Roboto"/>
                <a:ea typeface="Roboto"/>
                <a:cs typeface="Roboto"/>
                <a:sym typeface="Roboto"/>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2"/>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2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02</a:t>
              </a:r>
              <a:endParaRPr sz="2600">
                <a:solidFill>
                  <a:srgbClr val="FFFFFF"/>
                </a:solidFill>
                <a:latin typeface="Roboto"/>
                <a:ea typeface="Roboto"/>
                <a:cs typeface="Roboto"/>
                <a:sym typeface="Roboto"/>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2"/>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2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03</a:t>
              </a:r>
              <a:endParaRPr sz="2600">
                <a:solidFill>
                  <a:srgbClr val="FFFFFF"/>
                </a:solidFill>
                <a:latin typeface="Roboto"/>
                <a:ea typeface="Roboto"/>
                <a:cs typeface="Roboto"/>
                <a:sym typeface="Roboto"/>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2"/>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8" name="Google Shape;308;p2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04</a:t>
              </a:r>
              <a:endParaRPr sz="2600">
                <a:solidFill>
                  <a:srgbClr val="FFFFFF"/>
                </a:solidFill>
                <a:latin typeface="Roboto"/>
                <a:ea typeface="Roboto"/>
                <a:cs typeface="Roboto"/>
                <a:sym typeface="Roboto"/>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22"/>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05</a:t>
              </a:r>
              <a:endParaRPr sz="2600">
                <a:solidFill>
                  <a:srgbClr val="FFFFFF"/>
                </a:solidFill>
                <a:latin typeface="Roboto"/>
                <a:ea typeface="Roboto"/>
                <a:cs typeface="Roboto"/>
                <a:sym typeface="Roboto"/>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7" name="Google Shape;317;p22"/>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2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06</a:t>
              </a:r>
              <a:endParaRPr sz="2600">
                <a:solidFill>
                  <a:srgbClr val="FFFFFF"/>
                </a:solidFill>
                <a:latin typeface="Roboto"/>
                <a:ea typeface="Roboto"/>
                <a:cs typeface="Roboto"/>
                <a:sym typeface="Roboto"/>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22"/>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3" name="Google Shape;323;p2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a:ea typeface="Roboto"/>
                  <a:cs typeface="Roboto"/>
                  <a:sym typeface="Roboto"/>
                </a:rPr>
                <a:t>07</a:t>
              </a:r>
              <a:endParaRPr sz="2600">
                <a:solidFill>
                  <a:srgbClr val="FFFFFF"/>
                </a:solidFill>
                <a:latin typeface="Roboto"/>
                <a:ea typeface="Roboto"/>
                <a:cs typeface="Roboto"/>
                <a:sym typeface="Roboto"/>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2"/>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28"/>
        <p:cNvGrpSpPr/>
        <p:nvPr/>
      </p:nvGrpSpPr>
      <p:grpSpPr>
        <a:xfrm>
          <a:off x="0" y="0"/>
          <a:ext cx="0" cy="0"/>
          <a:chOff x="0" y="0"/>
          <a:chExt cx="0" cy="0"/>
        </a:xfrm>
      </p:grpSpPr>
      <p:sp>
        <p:nvSpPr>
          <p:cNvPr id="329" name="Google Shape;329;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1" name="Google Shape;331;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2" name="Google Shape;332;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4" name="Google Shape;334;p2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23"/>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23"/>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0" name="Google Shape;340;p23"/>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23"/>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5" name="Google Shape;345;p23"/>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3"/>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0" name="Google Shape;350;p23"/>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23"/>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5" name="Google Shape;355;p23"/>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3"/>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23"/>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 name="Google Shape;364;p23"/>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23"/>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23"/>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23"/>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 name="Google Shape;374;p23"/>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7" name="Google Shape;377;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8" name="Google Shape;378;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9" name="Google Shape;379;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1" name="Google Shape;381;p2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2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07</a:t>
              </a:r>
              <a:endParaRPr sz="2000">
                <a:solidFill>
                  <a:srgbClr val="FFFFFF"/>
                </a:solidFill>
                <a:latin typeface="Roboto"/>
                <a:ea typeface="Roboto"/>
                <a:cs typeface="Roboto"/>
                <a:sym typeface="Roboto"/>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2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08</a:t>
              </a:r>
              <a:endParaRPr sz="2000">
                <a:solidFill>
                  <a:srgbClr val="FFFFFF"/>
                </a:solidFill>
                <a:latin typeface="Roboto"/>
                <a:ea typeface="Roboto"/>
                <a:cs typeface="Roboto"/>
                <a:sym typeface="Roboto"/>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2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05</a:t>
              </a:r>
              <a:endParaRPr sz="2000">
                <a:solidFill>
                  <a:srgbClr val="FFFFFF"/>
                </a:solidFill>
                <a:latin typeface="Roboto"/>
                <a:ea typeface="Roboto"/>
                <a:cs typeface="Roboto"/>
                <a:sym typeface="Roboto"/>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7" name="Google Shape;397;p2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06</a:t>
              </a:r>
              <a:endParaRPr sz="2000">
                <a:solidFill>
                  <a:srgbClr val="FFFFFF"/>
                </a:solidFill>
                <a:latin typeface="Roboto"/>
                <a:ea typeface="Roboto"/>
                <a:cs typeface="Roboto"/>
                <a:sym typeface="Roboto"/>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 name="Google Shape;401;p2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2" name="Google Shape;402;p2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03</a:t>
              </a:r>
              <a:endParaRPr sz="2000">
                <a:solidFill>
                  <a:srgbClr val="FFFFFF"/>
                </a:solidFill>
                <a:latin typeface="Roboto"/>
                <a:ea typeface="Roboto"/>
                <a:cs typeface="Roboto"/>
                <a:sym typeface="Roboto"/>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24"/>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2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04</a:t>
              </a:r>
              <a:endParaRPr sz="2000">
                <a:solidFill>
                  <a:srgbClr val="FFFFFF"/>
                </a:solidFill>
                <a:latin typeface="Roboto"/>
                <a:ea typeface="Roboto"/>
                <a:cs typeface="Roboto"/>
                <a:sym typeface="Roboto"/>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 name="Google Shape;411;p24"/>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2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01</a:t>
              </a:r>
              <a:endParaRPr sz="2000">
                <a:solidFill>
                  <a:srgbClr val="FFFFFF"/>
                </a:solidFill>
                <a:latin typeface="Roboto"/>
                <a:ea typeface="Roboto"/>
                <a:cs typeface="Roboto"/>
                <a:sym typeface="Roboto"/>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24"/>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2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a:ea typeface="Roboto"/>
                  <a:cs typeface="Roboto"/>
                  <a:sym typeface="Roboto"/>
                </a:rPr>
                <a:t>02</a:t>
              </a:r>
              <a:endParaRPr sz="2000">
                <a:solidFill>
                  <a:srgbClr val="FFFFFF"/>
                </a:solidFill>
                <a:latin typeface="Roboto"/>
                <a:ea typeface="Roboto"/>
                <a:cs typeface="Roboto"/>
                <a:sym typeface="Roboto"/>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24"/>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22"/>
        <p:cNvGrpSpPr/>
        <p:nvPr/>
      </p:nvGrpSpPr>
      <p:grpSpPr>
        <a:xfrm>
          <a:off x="0" y="0"/>
          <a:ext cx="0" cy="0"/>
          <a:chOff x="0" y="0"/>
          <a:chExt cx="0" cy="0"/>
        </a:xfrm>
      </p:grpSpPr>
      <p:sp>
        <p:nvSpPr>
          <p:cNvPr id="423" name="Google Shape;423;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5" name="Google Shape;425;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6" name="Google Shape;426;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8" name="Google Shape;428;p2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01</a:t>
              </a:r>
              <a:endParaRPr sz="2100">
                <a:latin typeface="Roboto"/>
                <a:ea typeface="Roboto"/>
                <a:cs typeface="Roboto"/>
                <a:sym typeface="Roboto"/>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25"/>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5"/>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02</a:t>
              </a:r>
              <a:endParaRPr sz="2100">
                <a:latin typeface="Roboto"/>
                <a:ea typeface="Roboto"/>
                <a:cs typeface="Roboto"/>
                <a:sym typeface="Roboto"/>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5"/>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a:ea typeface="Roboto"/>
                  <a:cs typeface="Roboto"/>
                  <a:sym typeface="Roboto"/>
                </a:rPr>
                <a:t>03</a:t>
              </a:r>
              <a:endParaRPr sz="2100">
                <a:latin typeface="Roboto"/>
                <a:ea typeface="Roboto"/>
                <a:cs typeface="Roboto"/>
                <a:sym typeface="Roboto"/>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5"/>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47" name="Google Shape;447;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48" name="Google Shape;448;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0" name="Google Shape;450;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1" name="Google Shape;451;p26"/>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26"/>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System Hardening</a:t>
            </a:r>
            <a:endParaRPr sz="2100">
              <a:solidFill>
                <a:srgbClr val="FFFFFF"/>
              </a:solidFill>
              <a:latin typeface="Roboto"/>
              <a:ea typeface="Roboto"/>
              <a:cs typeface="Roboto"/>
              <a:sym typeface="Roboto"/>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6"/>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Alarm</a:t>
            </a:r>
            <a:endParaRPr sz="2100">
              <a:solidFill>
                <a:srgbClr val="FFFFFF"/>
              </a:solidFill>
              <a:latin typeface="Roboto"/>
              <a:ea typeface="Roboto"/>
              <a:cs typeface="Roboto"/>
              <a:sym typeface="Roboto"/>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6"/>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457"/>
        <p:cNvGrpSpPr/>
        <p:nvPr/>
      </p:nvGrpSpPr>
      <p:grpSpPr>
        <a:xfrm>
          <a:off x="0" y="0"/>
          <a:ext cx="0" cy="0"/>
          <a:chOff x="0" y="0"/>
          <a:chExt cx="0" cy="0"/>
        </a:xfrm>
      </p:grpSpPr>
      <p:sp>
        <p:nvSpPr>
          <p:cNvPr id="458" name="Google Shape;458;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9" name="Google Shape;459;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60" name="Google Shape;460;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61" name="Google Shape;461;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3" name="Google Shape;46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27"/>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01</a:t>
            </a:r>
            <a:endParaRPr sz="4800">
              <a:latin typeface="Roboto"/>
              <a:ea typeface="Roboto"/>
              <a:cs typeface="Roboto"/>
              <a:sym typeface="Roboto"/>
            </a:endParaRPr>
          </a:p>
        </p:txBody>
      </p:sp>
      <p:sp>
        <p:nvSpPr>
          <p:cNvPr id="465" name="Google Shape;465;p27"/>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7"/>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7"/>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02</a:t>
            </a:r>
            <a:endParaRPr sz="4800">
              <a:latin typeface="Roboto"/>
              <a:ea typeface="Roboto"/>
              <a:cs typeface="Roboto"/>
              <a:sym typeface="Roboto"/>
            </a:endParaRPr>
          </a:p>
        </p:txBody>
      </p:sp>
      <p:sp>
        <p:nvSpPr>
          <p:cNvPr id="470" name="Google Shape;470;p27"/>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03</a:t>
            </a:r>
            <a:endParaRPr sz="4800">
              <a:latin typeface="Roboto"/>
              <a:ea typeface="Roboto"/>
              <a:cs typeface="Roboto"/>
              <a:sym typeface="Roboto"/>
            </a:endParaRPr>
          </a:p>
        </p:txBody>
      </p:sp>
      <p:sp>
        <p:nvSpPr>
          <p:cNvPr id="471" name="Google Shape;471;p27"/>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7"/>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7"/>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7"/>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7"/>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04</a:t>
            </a:r>
            <a:endParaRPr sz="4800">
              <a:latin typeface="Roboto"/>
              <a:ea typeface="Roboto"/>
              <a:cs typeface="Roboto"/>
              <a:sym typeface="Roboto"/>
            </a:endParaRPr>
          </a:p>
        </p:txBody>
      </p:sp>
      <p:sp>
        <p:nvSpPr>
          <p:cNvPr id="476" name="Google Shape;476;p27"/>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a:ea typeface="Roboto"/>
                <a:cs typeface="Roboto"/>
                <a:sym typeface="Roboto"/>
              </a:rPr>
              <a:t>05</a:t>
            </a:r>
            <a:endParaRPr sz="4800">
              <a:latin typeface="Roboto"/>
              <a:ea typeface="Roboto"/>
              <a:cs typeface="Roboto"/>
              <a:sym typeface="Roboto"/>
            </a:endParaRPr>
          </a:p>
        </p:txBody>
      </p:sp>
      <p:sp>
        <p:nvSpPr>
          <p:cNvPr id="477" name="Google Shape;477;p27"/>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7"/>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7"/>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27"/>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481" name="Google Shape;481;p27"/>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27"/>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27"/>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8" name="Google Shape;488;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9" name="Google Shape;489;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1" name="Google Shape;491;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28"/>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2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28"/>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8" name="Google Shape;498;p28"/>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499" name="Google Shape;499;p28"/>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t="228" b="23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6" name="Google Shape;506;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7" name="Google Shape;507;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8" name="Google Shape;508;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0" name="Google Shape;510;p2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29"/>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2" name="Google Shape;512;p2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29"/>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29"/>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18" name="Google Shape;518;p29"/>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t="1830" b="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6" name="Google Shape;526;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3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5" name="Google Shape;535;p3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3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37" name="Google Shape;537;p30"/>
          <p:cNvPicPr preferRelativeResize="0"/>
          <p:nvPr/>
        </p:nvPicPr>
        <p:blipFill rotWithShape="1">
          <a:blip r:embed="rId2">
            <a:alphaModFix/>
          </a:blip>
          <a:srcRect t="1774" b="1765"/>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t="1774" b="1765"/>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Cybersecurity Boot Camp</a:t>
            </a:r>
            <a:endParaRPr sz="1800">
              <a:solidFill>
                <a:srgbClr val="FFFFFF"/>
              </a:solidFill>
              <a:latin typeface="Roboto"/>
              <a:ea typeface="Roboto"/>
              <a:cs typeface="Roboto"/>
              <a:sym typeface="Roboto"/>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32" name="Google Shape;32;p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 name="Google Shape;33;p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 name="Google Shape;34;p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4" name="Google Shape;544;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5" name="Google Shape;545;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3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0" name="Google Shape;550;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3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3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56" name="Google Shape;556;p31"/>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3" name="Google Shape;563;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4" name="Google Shape;564;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8" name="Google Shape;568;p32"/>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3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32"/>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4" name="Google Shape;574;p32"/>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3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77" name="Google Shape;577;p32"/>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t="228" b="23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5" name="Google Shape;585;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6" name="Google Shape;586;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87" name="Google Shape;587;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89" name="Google Shape;589;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0" name="Google Shape;590;p33"/>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1" name="Google Shape;591;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33"/>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6" name="Google Shape;596;p33"/>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99" name="Google Shape;599;p33"/>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2" name="Google Shape;612;p3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3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7" name="Google Shape;617;p3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3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3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1" name="Google Shape;621;p34"/>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t="1774" b="1765"/>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9" name="Google Shape;629;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0" name="Google Shape;630;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1" name="Google Shape;631;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3" name="Google Shape;633;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4" name="Google Shape;634;p3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3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3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3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3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3" name="Google Shape;643;p35"/>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2" name="Google Shape;652;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3" name="Google Shape;653;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5" name="Google Shape;655;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3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3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3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3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5" name="Google Shape;665;p3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6" name="Google Shape;666;p3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7" name="Google Shape;667;p3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6" name="Google Shape;6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7" name="Google Shape;6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8" name="Google Shape;678;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80" name="Google Shape;680;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37"/>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37"/>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8" name="Google Shape;688;p37"/>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9" name="Google Shape;689;p37"/>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0" name="Google Shape;690;p37"/>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1" name="Google Shape;691;p37"/>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92" name="Google Shape;692;p37"/>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02" name="Google Shape;70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03" name="Google Shape;70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5" name="Google Shape;705;p3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6" name="Google Shape;706;p3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7" name="Google Shape;707;p3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3" name="Google Shape;713;p3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4" name="Google Shape;714;p3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5" name="Google Shape;715;p3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6" name="Google Shape;716;p3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7" name="Google Shape;717;p38"/>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7" name="Google Shape;727;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8" name="Google Shape;728;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1" name="Google Shape;731;p3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3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3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9" name="Google Shape;739;p3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0" name="Google Shape;740;p3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1" name="Google Shape;741;p3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2" name="Google Shape;742;p39"/>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52" name="Google Shape;75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3" name="Google Shape;753;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5" name="Google Shape;755;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6" name="Google Shape;756;p40"/>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40"/>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0"/>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40"/>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0"/>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40"/>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0"/>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40"/>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0"/>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5" name="Google Shape;765;p40"/>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0"/>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7" name="Google Shape;767;p40"/>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0"/>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9" name="Google Shape;769;p40"/>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a:ea typeface="Roboto"/>
                <a:cs typeface="Roboto"/>
                <a:sym typeface="Roboto"/>
              </a:rPr>
              <a:t>Data Analytics and Visualization</a:t>
            </a:r>
            <a:endParaRPr sz="1800">
              <a:solidFill>
                <a:srgbClr val="FFFFFF"/>
              </a:solidFill>
              <a:latin typeface="Roboto"/>
              <a:ea typeface="Roboto"/>
              <a:cs typeface="Roboto"/>
              <a:sym typeface="Roboto"/>
            </a:endParaRPr>
          </a:p>
        </p:txBody>
      </p:sp>
      <p:sp>
        <p:nvSpPr>
          <p:cNvPr id="43" name="Google Shape;43;p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 name="Google Shape;44;p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 name="Google Shape;45;p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a:ea typeface="Roboto"/>
                <a:cs typeface="Roboto"/>
                <a:sym typeface="Roboto"/>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46" name="Google Shape;46;p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80" name="Google Shape;7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81" name="Google Shape;781;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3" name="Google Shape;783;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41"/>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41"/>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1"/>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7" name="Google Shape;787;p41"/>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1"/>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9" name="Google Shape;789;p41"/>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1"/>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1" name="Google Shape;791;p41"/>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1"/>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3" name="Google Shape;793;p41"/>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1"/>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5" name="Google Shape;795;p41"/>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1"/>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7" name="Google Shape;797;p41"/>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7" name="Google Shape;807;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08" name="Google Shape;808;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09" name="Google Shape;809;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11" name="Google Shape;811;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4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3" name="Google Shape;813;p4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5" name="Google Shape;815;p4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7" name="Google Shape;817;p4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9" name="Google Shape;819;p4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1" name="Google Shape;821;p4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3" name="Google Shape;823;p4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25" name="Google Shape;825;p42"/>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t="2883" b="2892"/>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5" name="Google Shape;83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36" name="Google Shape;83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7" name="Google Shape;837;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39" name="Google Shape;839;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4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1" name="Google Shape;841;p4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3" name="Google Shape;843;p4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5" name="Google Shape;845;p4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7" name="Google Shape;847;p4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9" name="Google Shape;849;p4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1" name="Google Shape;851;p4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53" name="Google Shape;853;p43"/>
          <p:cNvPicPr preferRelativeResize="0"/>
          <p:nvPr/>
        </p:nvPicPr>
        <p:blipFill rotWithShape="1">
          <a:blip r:embed="rId2">
            <a:alphaModFix/>
          </a:blip>
          <a:srcRect t="1276" b="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860"/>
        <p:cNvGrpSpPr/>
        <p:nvPr/>
      </p:nvGrpSpPr>
      <p:grpSpPr>
        <a:xfrm>
          <a:off x="0" y="0"/>
          <a:ext cx="0" cy="0"/>
          <a:chOff x="0" y="0"/>
          <a:chExt cx="0" cy="0"/>
        </a:xfrm>
      </p:grpSpPr>
      <p:sp>
        <p:nvSpPr>
          <p:cNvPr id="861" name="Google Shape;861;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64" name="Google Shape;864;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6" name="Google Shape;866;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44"/>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4"/>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9" name="Google Shape;869;p44"/>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4"/>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1" name="Google Shape;871;p44"/>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44"/>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4"/>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5" name="Google Shape;875;p44"/>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4"/>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7" name="Google Shape;877;p44"/>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9" name="Google Shape;879;p44"/>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1" name="Google Shape;881;p44"/>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83" name="Google Shape;883;p44"/>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891"/>
        <p:cNvGrpSpPr/>
        <p:nvPr/>
      </p:nvGrpSpPr>
      <p:grpSpPr>
        <a:xfrm>
          <a:off x="0" y="0"/>
          <a:ext cx="0" cy="0"/>
          <a:chOff x="0" y="0"/>
          <a:chExt cx="0" cy="0"/>
        </a:xfrm>
      </p:grpSpPr>
      <p:sp>
        <p:nvSpPr>
          <p:cNvPr id="892" name="Google Shape;89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3" name="Google Shape;89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4" name="Google Shape;89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95" name="Google Shape;895;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45"/>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5"/>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0" name="Google Shape;900;p45"/>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5"/>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2" name="Google Shape;902;p45"/>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5"/>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45"/>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5"/>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6" name="Google Shape;906;p45"/>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5"/>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8" name="Google Shape;908;p45"/>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5"/>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0" name="Google Shape;910;p45"/>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5"/>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45"/>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5"/>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14" name="Google Shape;914;p45"/>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22"/>
        <p:cNvGrpSpPr/>
        <p:nvPr/>
      </p:nvGrpSpPr>
      <p:grpSpPr>
        <a:xfrm>
          <a:off x="0" y="0"/>
          <a:ext cx="0" cy="0"/>
          <a:chOff x="0" y="0"/>
          <a:chExt cx="0" cy="0"/>
        </a:xfrm>
      </p:grpSpPr>
      <p:sp>
        <p:nvSpPr>
          <p:cNvPr id="923" name="Google Shape;923;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25" name="Google Shape;925;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26" name="Google Shape;926;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28" name="Google Shape;928;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9" name="Google Shape;929;p4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1" name="Google Shape;931;p4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3" name="Google Shape;933;p4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5" name="Google Shape;935;p4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7" name="Google Shape;937;p4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9" name="Google Shape;939;p4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4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4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45" name="Google Shape;945;p46"/>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t="2552" b="2561"/>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53"/>
        <p:cNvGrpSpPr/>
        <p:nvPr/>
      </p:nvGrpSpPr>
      <p:grpSpPr>
        <a:xfrm>
          <a:off x="0" y="0"/>
          <a:ext cx="0" cy="0"/>
          <a:chOff x="0" y="0"/>
          <a:chExt cx="0" cy="0"/>
        </a:xfrm>
      </p:grpSpPr>
      <p:sp>
        <p:nvSpPr>
          <p:cNvPr id="954" name="Google Shape;954;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56" name="Google Shape;956;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57" name="Google Shape;957;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9" name="Google Shape;959;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4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2" name="Google Shape;962;p4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4" name="Google Shape;964;p4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6" name="Google Shape;966;p4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8" name="Google Shape;968;p4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0" name="Google Shape;970;p4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2" name="Google Shape;972;p4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4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76" name="Google Shape;976;p47"/>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t="1276" b="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t="1276" b="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86" name="Google Shape;986;p48"/>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7" name="Google Shape;987;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88" name="Google Shape;988;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a:ea typeface="Roboto"/>
                <a:cs typeface="Roboto"/>
                <a:sym typeface="Roboto"/>
              </a:rPr>
              <a:t>FIST TO FIVE:</a:t>
            </a:r>
            <a:endParaRPr sz="2400">
              <a:latin typeface="Roboto"/>
              <a:ea typeface="Roboto"/>
              <a:cs typeface="Roboto"/>
              <a:sym typeface="Roboto"/>
            </a:endParaRPr>
          </a:p>
        </p:txBody>
      </p:sp>
      <p:cxnSp>
        <p:nvCxnSpPr>
          <p:cNvPr id="991" name="Google Shape;991;p48"/>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4" name="Google Shape;994;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95" name="Google Shape;995;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96" name="Google Shape;996;p49"/>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a:ea typeface="Roboto"/>
                <a:cs typeface="Roboto"/>
                <a:sym typeface="Roboto"/>
              </a:rPr>
              <a:t>Time’s Up! Let’s Review.</a:t>
            </a:r>
            <a:endParaRPr sz="3600">
              <a:latin typeface="Roboto"/>
              <a:ea typeface="Roboto"/>
              <a:cs typeface="Roboto"/>
              <a:sym typeface="Roboto"/>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998"/>
        <p:cNvGrpSpPr/>
        <p:nvPr/>
      </p:nvGrpSpPr>
      <p:grpSpPr>
        <a:xfrm>
          <a:off x="0" y="0"/>
          <a:ext cx="0" cy="0"/>
          <a:chOff x="0" y="0"/>
          <a:chExt cx="0" cy="0"/>
        </a:xfrm>
      </p:grpSpPr>
      <p:sp>
        <p:nvSpPr>
          <p:cNvPr id="999" name="Google Shape;999;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 name="Google Shape;49;p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0" name="Google Shape;50;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6"/>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2" name="Google Shape;52;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01"/>
        <p:cNvGrpSpPr/>
        <p:nvPr/>
      </p:nvGrpSpPr>
      <p:grpSpPr>
        <a:xfrm>
          <a:off x="0" y="0"/>
          <a:ext cx="0" cy="0"/>
          <a:chOff x="0" y="0"/>
          <a:chExt cx="0" cy="0"/>
        </a:xfrm>
      </p:grpSpPr>
      <p:sp>
        <p:nvSpPr>
          <p:cNvPr id="1002" name="Google Shape;1002;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a:ea typeface="Roboto"/>
                <a:cs typeface="Roboto"/>
                <a:sym typeface="Roboto"/>
              </a:rPr>
              <a:t>Take a Break!</a:t>
            </a:r>
            <a:endParaRPr sz="4800">
              <a:latin typeface="Roboto"/>
              <a:ea typeface="Roboto"/>
              <a:cs typeface="Roboto"/>
              <a:sym typeface="Roboto"/>
            </a:endParaRPr>
          </a:p>
        </p:txBody>
      </p:sp>
      <p:cxnSp>
        <p:nvCxnSpPr>
          <p:cNvPr id="1005" name="Google Shape;1005;p51"/>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11"/>
        <p:cNvGrpSpPr/>
        <p:nvPr/>
      </p:nvGrpSpPr>
      <p:grpSpPr>
        <a:xfrm>
          <a:off x="0" y="0"/>
          <a:ext cx="0" cy="0"/>
          <a:chOff x="0" y="0"/>
          <a:chExt cx="0" cy="0"/>
        </a:xfrm>
      </p:grpSpPr>
      <p:sp>
        <p:nvSpPr>
          <p:cNvPr id="1012" name="Google Shape;1012;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 name="Google Shape;55;p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6" name="Google Shape;56;p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57" name="Google Shape;57;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 name="Google Shape;61;p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2" name="Google Shape;62;p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 name="Google Shape;64;p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 name="Google Shape;65;p8"/>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68" name="Google Shape;68;p9"/>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9"/>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70" name="Google Shape;70;p9"/>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 name="Google Shape;71;p9"/>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 name="Google Shape;72;p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74" name="Google Shape;74;p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5" name="Google Shape;75;p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 name="Google Shape;78;p10"/>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9" name="Google Shape;79;p10"/>
          <p:cNvPicPr preferRelativeResize="0"/>
          <p:nvPr/>
        </p:nvPicPr>
        <p:blipFill rotWithShape="1">
          <a:blip r:embed="rId3">
            <a:alphaModFix/>
          </a:blip>
          <a:srcRect l="139" r="149"/>
          <a:stretch/>
        </p:blipFill>
        <p:spPr>
          <a:xfrm>
            <a:off x="1258175" y="1332825"/>
            <a:ext cx="1371601" cy="2002535"/>
          </a:xfrm>
          <a:prstGeom prst="rect">
            <a:avLst/>
          </a:prstGeom>
          <a:noFill/>
          <a:ln>
            <a:noFill/>
          </a:ln>
        </p:spPr>
      </p:pic>
      <p:sp>
        <p:nvSpPr>
          <p:cNvPr id="80" name="Google Shape;80;p1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81" name="Google Shape;81;p1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crackstation.net/"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hyperlink" Target="http://192.168.1.105/company_folders/secret_folder"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54"/>
          <p:cNvSpPr txBox="1">
            <a:spLocks noGrp="1"/>
          </p:cNvSpPr>
          <p:nvPr>
            <p:ph type="title"/>
          </p:nvPr>
        </p:nvSpPr>
        <p:spPr>
          <a:xfrm>
            <a:off x="274350" y="170392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p:txBody>
      </p:sp>
      <p:sp>
        <p:nvSpPr>
          <p:cNvPr id="1019" name="Google Shape;1019;p5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[Remote C</a:t>
            </a:r>
            <a:r>
              <a:rPr lang="en-US" dirty="0">
                <a:solidFill>
                  <a:schemeClr val="dk1"/>
                </a:solidFill>
              </a:rPr>
              <a:t>o</a:t>
            </a:r>
            <a:r>
              <a:rPr lang="en" dirty="0">
                <a:solidFill>
                  <a:schemeClr val="dk1"/>
                </a:solidFill>
              </a:rPr>
              <a:t>de Execution]</a:t>
            </a:r>
            <a:endParaRPr dirty="0"/>
          </a:p>
        </p:txBody>
      </p:sp>
      <p:sp>
        <p:nvSpPr>
          <p:cNvPr id="1111" name="Google Shape;1111;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2" name="Google Shape;1112;p62"/>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2"/>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p>
          <a:p>
            <a:pPr marL="0" lvl="0" indent="0" algn="l" rtl="0">
              <a:lnSpc>
                <a:spcPct val="115000"/>
              </a:lnSpc>
              <a:spcBef>
                <a:spcPts val="0"/>
              </a:spcBef>
              <a:spcAft>
                <a:spcPts val="0"/>
              </a:spcAft>
              <a:buNone/>
            </a:pPr>
            <a:r>
              <a:rPr lang="en-US" sz="1200" dirty="0">
                <a:latin typeface="Roboto"/>
                <a:ea typeface="Roboto"/>
                <a:cs typeface="Roboto"/>
                <a:sym typeface="Roboto"/>
                <a:hlinkClick r:id="rId3"/>
              </a:rPr>
              <a:t>https://crackstation.net</a:t>
            </a:r>
            <a:r>
              <a:rPr lang="en-US" sz="1200" dirty="0">
                <a:latin typeface="Roboto"/>
                <a:ea typeface="Roboto"/>
                <a:cs typeface="Roboto"/>
                <a:sym typeface="Roboto"/>
              </a:rPr>
              <a:t> was used to crack the hash for Ryan’s password to log into the </a:t>
            </a:r>
            <a:r>
              <a:rPr lang="en-US" sz="1200" dirty="0" err="1">
                <a:latin typeface="Roboto"/>
                <a:ea typeface="Roboto"/>
                <a:cs typeface="Roboto"/>
                <a:sym typeface="Roboto"/>
              </a:rPr>
              <a:t>Webdav</a:t>
            </a:r>
            <a:r>
              <a:rPr lang="en-US" sz="1200" dirty="0">
                <a:latin typeface="Roboto"/>
                <a:ea typeface="Roboto"/>
                <a:cs typeface="Roboto"/>
                <a:sym typeface="Roboto"/>
              </a:rPr>
              <a:t>.</a:t>
            </a:r>
            <a:endParaRPr sz="1200" dirty="0">
              <a:latin typeface="Roboto"/>
              <a:ea typeface="Roboto"/>
              <a:cs typeface="Roboto"/>
              <a:sym typeface="Roboto"/>
            </a:endParaRPr>
          </a:p>
          <a:p>
            <a:pPr marL="0" lvl="0" indent="0" algn="l" rtl="0">
              <a:lnSpc>
                <a:spcPct val="115000"/>
              </a:lnSpc>
              <a:spcBef>
                <a:spcPts val="0"/>
              </a:spcBef>
              <a:spcAft>
                <a:spcPts val="0"/>
              </a:spcAft>
              <a:buNone/>
            </a:pPr>
            <a:endParaRPr sz="1200" dirty="0">
              <a:latin typeface="Roboto"/>
              <a:ea typeface="Roboto"/>
              <a:cs typeface="Roboto"/>
              <a:sym typeface="Roboto"/>
            </a:endParaRPr>
          </a:p>
        </p:txBody>
      </p:sp>
      <p:grpSp>
        <p:nvGrpSpPr>
          <p:cNvPr id="1114" name="Google Shape;1114;p62"/>
          <p:cNvGrpSpPr/>
          <p:nvPr/>
        </p:nvGrpSpPr>
        <p:grpSpPr>
          <a:xfrm>
            <a:off x="457181" y="887903"/>
            <a:ext cx="533372" cy="533480"/>
            <a:chOff x="457200" y="1378813"/>
            <a:chExt cx="695400" cy="695450"/>
          </a:xfrm>
        </p:grpSpPr>
        <p:sp>
          <p:nvSpPr>
            <p:cNvPr id="1115" name="Google Shape;1115;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116" name="Google Shape;1116;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62"/>
          <p:cNvGrpSpPr/>
          <p:nvPr/>
        </p:nvGrpSpPr>
        <p:grpSpPr>
          <a:xfrm>
            <a:off x="3228956" y="887903"/>
            <a:ext cx="533372" cy="533480"/>
            <a:chOff x="457200" y="1378813"/>
            <a:chExt cx="695400" cy="695450"/>
          </a:xfrm>
        </p:grpSpPr>
        <p:sp>
          <p:nvSpPr>
            <p:cNvPr id="1118" name="Google Shape;1118;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119" name="Google Shape;1119;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62"/>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2"/>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 sz="1200" dirty="0">
                <a:latin typeface="Roboto"/>
                <a:ea typeface="Roboto"/>
                <a:cs typeface="Roboto"/>
                <a:sym typeface="Roboto"/>
              </a:rPr>
              <a:t>L</a:t>
            </a:r>
            <a:r>
              <a:rPr lang="en-US" sz="1200" dirty="0">
                <a:latin typeface="Roboto"/>
                <a:ea typeface="Roboto"/>
                <a:cs typeface="Roboto"/>
                <a:sym typeface="Roboto"/>
              </a:rPr>
              <a:t>o</a:t>
            </a:r>
            <a:r>
              <a:rPr lang="en" sz="1200" dirty="0">
                <a:latin typeface="Roboto"/>
                <a:ea typeface="Roboto"/>
                <a:cs typeface="Roboto"/>
                <a:sym typeface="Roboto"/>
              </a:rPr>
              <a:t>gging into the webdav enables access to retrive and upload data at will. This granted root access to upload the reverse shell.</a:t>
            </a:r>
            <a:endParaRPr sz="1200" dirty="0">
              <a:latin typeface="Roboto"/>
              <a:ea typeface="Roboto"/>
              <a:cs typeface="Roboto"/>
              <a:sym typeface="Roboto"/>
            </a:endParaRPr>
          </a:p>
        </p:txBody>
      </p:sp>
      <p:grpSp>
        <p:nvGrpSpPr>
          <p:cNvPr id="1122" name="Google Shape;1122;p62"/>
          <p:cNvGrpSpPr/>
          <p:nvPr/>
        </p:nvGrpSpPr>
        <p:grpSpPr>
          <a:xfrm>
            <a:off x="6134081" y="888653"/>
            <a:ext cx="533372" cy="533480"/>
            <a:chOff x="457200" y="1378813"/>
            <a:chExt cx="695400" cy="695450"/>
          </a:xfrm>
        </p:grpSpPr>
        <p:sp>
          <p:nvSpPr>
            <p:cNvPr id="1123" name="Google Shape;1123;p62"/>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03</a:t>
              </a:r>
              <a:endParaRPr sz="2100">
                <a:solidFill>
                  <a:srgbClr val="FFFFFF"/>
                </a:solidFill>
                <a:latin typeface="Roboto"/>
                <a:ea typeface="Roboto"/>
                <a:cs typeface="Roboto"/>
                <a:sym typeface="Roboto"/>
              </a:endParaRPr>
            </a:p>
          </p:txBody>
        </p:sp>
        <p:sp>
          <p:nvSpPr>
            <p:cNvPr id="1124" name="Google Shape;1124;p62"/>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5" name="Google Shape;1125;p62"/>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2"/>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sz="1200" dirty="0">
              <a:latin typeface="Roboto"/>
              <a:ea typeface="Roboto"/>
              <a:cs typeface="Roboto"/>
              <a:sym typeface="Roboto"/>
            </a:endParaRPr>
          </a:p>
        </p:txBody>
      </p:sp>
      <p:pic>
        <p:nvPicPr>
          <p:cNvPr id="3" name="Picture 2" descr="A screenshot of a computer&#10;&#10;Description automatically generated">
            <a:extLst>
              <a:ext uri="{FF2B5EF4-FFF2-40B4-BE49-F238E27FC236}">
                <a16:creationId xmlns:a16="http://schemas.microsoft.com/office/drawing/2014/main" id="{B8906A33-49E5-4943-975F-29167BE710BD}"/>
              </a:ext>
            </a:extLst>
          </p:cNvPr>
          <p:cNvPicPr>
            <a:picLocks noChangeAspect="1"/>
          </p:cNvPicPr>
          <p:nvPr/>
        </p:nvPicPr>
        <p:blipFill>
          <a:blip r:embed="rId4"/>
          <a:stretch>
            <a:fillRect/>
          </a:stretch>
        </p:blipFill>
        <p:spPr>
          <a:xfrm>
            <a:off x="6401174" y="1781396"/>
            <a:ext cx="2301677" cy="277524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1"/>
        <p:cNvGrpSpPr/>
        <p:nvPr/>
      </p:nvGrpSpPr>
      <p:grpSpPr>
        <a:xfrm>
          <a:off x="0" y="0"/>
          <a:ext cx="0" cy="0"/>
          <a:chOff x="0" y="0"/>
          <a:chExt cx="0" cy="0"/>
        </a:xfrm>
      </p:grpSpPr>
      <p:pic>
        <p:nvPicPr>
          <p:cNvPr id="1152" name="Google Shape;1152;p64"/>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153" name="Google Shape;1153;p64"/>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a:ea typeface="Roboto"/>
                <a:cs typeface="Roboto"/>
                <a:sym typeface="Roboto"/>
              </a:rPr>
              <a:t>Log Analysis and </a:t>
            </a:r>
            <a:br>
              <a:rPr lang="en" sz="3400">
                <a:latin typeface="Roboto"/>
                <a:ea typeface="Roboto"/>
                <a:cs typeface="Roboto"/>
                <a:sym typeface="Roboto"/>
              </a:rPr>
            </a:br>
            <a:r>
              <a:rPr lang="en" sz="3400">
                <a:latin typeface="Roboto"/>
                <a:ea typeface="Roboto"/>
                <a:cs typeface="Roboto"/>
                <a:sym typeface="Roboto"/>
              </a:rPr>
              <a:t>Attack Characterization</a:t>
            </a:r>
            <a:endParaRPr sz="3400">
              <a:latin typeface="Roboto"/>
              <a:ea typeface="Roboto"/>
              <a:cs typeface="Roboto"/>
              <a:sym typeface="Roboto"/>
            </a:endParaRPr>
          </a:p>
        </p:txBody>
      </p:sp>
      <p:sp>
        <p:nvSpPr>
          <p:cNvPr id="1154" name="Google Shape;1154;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11</a:t>
            </a:fld>
            <a:endParaRPr sz="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Identifying the Port Scan</a:t>
            </a:r>
            <a:endParaRPr dirty="0"/>
          </a:p>
        </p:txBody>
      </p:sp>
      <p:sp>
        <p:nvSpPr>
          <p:cNvPr id="1160" name="Google Shape;1160;p65"/>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171450" lvl="0" indent="-171450" rtl="0">
              <a:spcBef>
                <a:spcPts val="600"/>
              </a:spcBef>
              <a:spcAft>
                <a:spcPts val="600"/>
              </a:spcAft>
              <a:buFont typeface="Arial" panose="020B0604020202020204" pitchFamily="34" charset="0"/>
              <a:buChar char="•"/>
            </a:pPr>
            <a:r>
              <a:rPr lang="en-US" sz="1200" dirty="0"/>
              <a:t>July 26 2021 at 23:30</a:t>
            </a:r>
          </a:p>
          <a:p>
            <a:pPr marL="171450" lvl="0" indent="-171450" rtl="0">
              <a:spcBef>
                <a:spcPts val="600"/>
              </a:spcBef>
              <a:spcAft>
                <a:spcPts val="600"/>
              </a:spcAft>
              <a:buFont typeface="Arial" panose="020B0604020202020204" pitchFamily="34" charset="0"/>
              <a:buChar char="•"/>
            </a:pPr>
            <a:r>
              <a:rPr lang="en-US" sz="1200" dirty="0"/>
              <a:t>723 Packets from 127.0.0.1 </a:t>
            </a:r>
          </a:p>
          <a:p>
            <a:pPr marL="171450" lvl="0" indent="-171450" rtl="0">
              <a:spcBef>
                <a:spcPts val="600"/>
              </a:spcBef>
              <a:spcAft>
                <a:spcPts val="600"/>
              </a:spcAft>
              <a:buFont typeface="Arial" panose="020B0604020202020204" pitchFamily="34" charset="0"/>
              <a:buChar char="•"/>
            </a:pPr>
            <a:r>
              <a:rPr lang="en-US" sz="1200" dirty="0"/>
              <a:t>Ping requests were sent in a matter of seconds to 192.168.0.105</a:t>
            </a:r>
            <a:endParaRPr sz="1200" dirty="0"/>
          </a:p>
        </p:txBody>
      </p:sp>
      <p:sp>
        <p:nvSpPr>
          <p:cNvPr id="1161" name="Google Shape;116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62" name="Google Shape;1162;p65"/>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Clr>
                <a:schemeClr val="dk1"/>
              </a:buClr>
              <a:buSzPts val="1100"/>
              <a:buFont typeface="Arial"/>
              <a:buNone/>
            </a:pPr>
            <a:r>
              <a:rPr lang="en" dirty="0">
                <a:latin typeface="Roboto"/>
                <a:ea typeface="Roboto"/>
                <a:cs typeface="Roboto"/>
                <a:sym typeface="Roboto"/>
              </a:rPr>
              <a:t>Include a screenshot of Kibana logs depicting the port scan. </a:t>
            </a:r>
            <a:endParaRPr dirty="0">
              <a:latin typeface="Roboto"/>
              <a:ea typeface="Roboto"/>
              <a:cs typeface="Roboto"/>
              <a:sym typeface="Roboto"/>
            </a:endParaRPr>
          </a:p>
        </p:txBody>
      </p:sp>
      <p:sp>
        <p:nvSpPr>
          <p:cNvPr id="1163" name="Google Shape;1163;p65"/>
          <p:cNvSpPr txBox="1">
            <a:spLocks noGrp="1"/>
          </p:cNvSpPr>
          <p:nvPr>
            <p:ph type="subTitle" idx="1"/>
          </p:nvPr>
        </p:nvSpPr>
        <p:spPr>
          <a:xfrm>
            <a:off x="3712025" y="675975"/>
            <a:ext cx="49110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What time did the port scan occur?</a:t>
            </a:r>
            <a:endParaRPr sz="1200"/>
          </a:p>
          <a:p>
            <a:pPr marL="320040" lvl="0" indent="-167640" algn="l" rtl="0">
              <a:spcBef>
                <a:spcPts val="0"/>
              </a:spcBef>
              <a:spcAft>
                <a:spcPts val="0"/>
              </a:spcAft>
              <a:buSzPts val="1200"/>
              <a:buChar char="●"/>
            </a:pPr>
            <a:r>
              <a:rPr lang="en" sz="1200"/>
              <a:t>How many packets were sent, and from which IP?</a:t>
            </a:r>
            <a:endParaRPr sz="1200"/>
          </a:p>
          <a:p>
            <a:pPr marL="320040" lvl="0" indent="-167640" algn="l" rtl="0">
              <a:spcBef>
                <a:spcPts val="0"/>
              </a:spcBef>
              <a:spcAft>
                <a:spcPts val="0"/>
              </a:spcAft>
              <a:buSzPts val="1200"/>
              <a:buChar char="●"/>
            </a:pPr>
            <a:r>
              <a:rPr lang="en" sz="1200"/>
              <a:t>What indicates that this was a port scan?</a:t>
            </a:r>
            <a:endParaRPr sz="1200"/>
          </a:p>
        </p:txBody>
      </p:sp>
      <p:pic>
        <p:nvPicPr>
          <p:cNvPr id="1164" name="Google Shape;1164;p65"/>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 name="Picture 2" descr="Graphical user interface, text&#10;&#10;Description automatically generated with medium confidence">
            <a:extLst>
              <a:ext uri="{FF2B5EF4-FFF2-40B4-BE49-F238E27FC236}">
                <a16:creationId xmlns:a16="http://schemas.microsoft.com/office/drawing/2014/main" id="{63078D94-5DD1-4B8E-AF15-46BC94AD1E81}"/>
              </a:ext>
            </a:extLst>
          </p:cNvPr>
          <p:cNvPicPr>
            <a:picLocks noChangeAspect="1"/>
          </p:cNvPicPr>
          <p:nvPr/>
        </p:nvPicPr>
        <p:blipFill>
          <a:blip r:embed="rId4"/>
          <a:stretch>
            <a:fillRect/>
          </a:stretch>
        </p:blipFill>
        <p:spPr>
          <a:xfrm>
            <a:off x="852352" y="1884192"/>
            <a:ext cx="6996250" cy="271472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Analysis: Finding the Request for the Hidden Directory</a:t>
            </a:r>
            <a:endParaRPr dirty="0">
              <a:solidFill>
                <a:schemeClr val="dk1"/>
              </a:solidFill>
            </a:endParaRPr>
          </a:p>
        </p:txBody>
      </p:sp>
      <p:sp>
        <p:nvSpPr>
          <p:cNvPr id="1170" name="Google Shape;1170;p66"/>
          <p:cNvSpPr txBox="1">
            <a:spLocks noGrp="1"/>
          </p:cNvSpPr>
          <p:nvPr>
            <p:ph type="subTitle" idx="1"/>
          </p:nvPr>
        </p:nvSpPr>
        <p:spPr>
          <a:xfrm>
            <a:off x="0" y="675974"/>
            <a:ext cx="4089400" cy="1563087"/>
          </a:xfrm>
          <a:prstGeom prst="rect">
            <a:avLst/>
          </a:prstGeom>
        </p:spPr>
        <p:txBody>
          <a:bodyPr spcFirstLastPara="1" wrap="square" lIns="457200" tIns="91425" rIns="457200" bIns="0" anchor="t" anchorCtr="0">
            <a:noAutofit/>
          </a:bodyPr>
          <a:lstStyle/>
          <a:p>
            <a:pPr marL="171450" lvl="0" indent="-171450" rtl="0">
              <a:spcBef>
                <a:spcPts val="600"/>
              </a:spcBef>
              <a:spcAft>
                <a:spcPts val="600"/>
              </a:spcAft>
              <a:buFont typeface="Arial" panose="020B0604020202020204" pitchFamily="34" charset="0"/>
              <a:buChar char="•"/>
            </a:pPr>
            <a:r>
              <a:rPr lang="en-US" sz="1100" dirty="0"/>
              <a:t>This occurred July 26 2021 during the hour of 22:00-23:00. The request amount is 20,492</a:t>
            </a:r>
          </a:p>
          <a:p>
            <a:pPr marL="171450" lvl="0" indent="-171450" algn="r" rtl="0">
              <a:spcBef>
                <a:spcPts val="600"/>
              </a:spcBef>
              <a:spcAft>
                <a:spcPts val="600"/>
              </a:spcAft>
              <a:buFont typeface="Arial" panose="020B0604020202020204" pitchFamily="34" charset="0"/>
              <a:buChar char="•"/>
            </a:pPr>
            <a:r>
              <a:rPr lang="en-US" sz="1100" dirty="0">
                <a:hlinkClick r:id="rId3"/>
              </a:rPr>
              <a:t>http://192.168.1.105/company_folders/secret_folder</a:t>
            </a:r>
            <a:endParaRPr lang="en-US" sz="1100" dirty="0"/>
          </a:p>
          <a:p>
            <a:pPr marL="171450" lvl="0" indent="-171450" algn="r" rtl="0">
              <a:spcBef>
                <a:spcPts val="600"/>
              </a:spcBef>
              <a:spcAft>
                <a:spcPts val="600"/>
              </a:spcAft>
              <a:buFont typeface="Arial" panose="020B0604020202020204" pitchFamily="34" charset="0"/>
              <a:buChar char="•"/>
            </a:pPr>
            <a:r>
              <a:rPr lang="en-US" sz="1100" dirty="0"/>
              <a:t>These file contained instructions on how to access the company WebDAV</a:t>
            </a:r>
            <a:endParaRPr sz="1100" dirty="0"/>
          </a:p>
        </p:txBody>
      </p:sp>
      <p:sp>
        <p:nvSpPr>
          <p:cNvPr id="1171" name="Google Shape;1171;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2" name="Google Shape;1172;p66"/>
          <p:cNvSpPr/>
          <p:nvPr/>
        </p:nvSpPr>
        <p:spPr>
          <a:xfrm>
            <a:off x="299616" y="24395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Include a screenshot of Kibana logs depicting the request for the hidden directory. </a:t>
            </a:r>
            <a:endParaRPr dirty="0">
              <a:latin typeface="Roboto"/>
              <a:ea typeface="Roboto"/>
              <a:cs typeface="Roboto"/>
              <a:sym typeface="Roboto"/>
            </a:endParaRPr>
          </a:p>
        </p:txBody>
      </p:sp>
      <p:sp>
        <p:nvSpPr>
          <p:cNvPr id="1173" name="Google Shape;1173;p66"/>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What time did the request occur? How many requests were made?</a:t>
            </a:r>
            <a:endParaRPr sz="1200" dirty="0"/>
          </a:p>
          <a:p>
            <a:pPr marL="320040" lvl="0" indent="-167640" algn="l" rtl="0">
              <a:spcBef>
                <a:spcPts val="0"/>
              </a:spcBef>
              <a:spcAft>
                <a:spcPts val="0"/>
              </a:spcAft>
              <a:buSzPts val="1200"/>
              <a:buChar char="●"/>
            </a:pPr>
            <a:r>
              <a:rPr lang="en" sz="1200" dirty="0"/>
              <a:t>Which files were requested? What did they contain?</a:t>
            </a:r>
            <a:endParaRPr sz="1200" dirty="0"/>
          </a:p>
        </p:txBody>
      </p:sp>
      <p:pic>
        <p:nvPicPr>
          <p:cNvPr id="1174" name="Google Shape;1174;p66"/>
          <p:cNvPicPr preferRelativeResize="0"/>
          <p:nvPr/>
        </p:nvPicPr>
        <p:blipFill>
          <a:blip r:embed="rId4">
            <a:alphaModFix/>
          </a:blip>
          <a:stretch>
            <a:fillRect/>
          </a:stretch>
        </p:blipFill>
        <p:spPr>
          <a:xfrm>
            <a:off x="3761300" y="835137"/>
            <a:ext cx="424701" cy="331225"/>
          </a:xfrm>
          <a:prstGeom prst="rect">
            <a:avLst/>
          </a:prstGeom>
          <a:noFill/>
          <a:ln>
            <a:noFill/>
          </a:ln>
        </p:spPr>
      </p:pic>
      <p:pic>
        <p:nvPicPr>
          <p:cNvPr id="8" name="Picture 7" descr="Graphical user interface, text, application, email&#10;&#10;Description automatically generated">
            <a:extLst>
              <a:ext uri="{FF2B5EF4-FFF2-40B4-BE49-F238E27FC236}">
                <a16:creationId xmlns:a16="http://schemas.microsoft.com/office/drawing/2014/main" id="{BF3F94D0-39EE-488D-96EB-397A519FCF2E}"/>
              </a:ext>
            </a:extLst>
          </p:cNvPr>
          <p:cNvPicPr/>
          <p:nvPr/>
        </p:nvPicPr>
        <p:blipFill>
          <a:blip r:embed="rId5"/>
          <a:stretch>
            <a:fillRect/>
          </a:stretch>
        </p:blipFill>
        <p:spPr>
          <a:xfrm>
            <a:off x="308082" y="2239062"/>
            <a:ext cx="4484051" cy="2584538"/>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CFA0AD11-8D55-48D1-B503-520FD792741B}"/>
              </a:ext>
            </a:extLst>
          </p:cNvPr>
          <p:cNvPicPr/>
          <p:nvPr/>
        </p:nvPicPr>
        <p:blipFill>
          <a:blip r:embed="rId6"/>
          <a:stretch>
            <a:fillRect/>
          </a:stretch>
        </p:blipFill>
        <p:spPr>
          <a:xfrm>
            <a:off x="4800599" y="2294258"/>
            <a:ext cx="3908317" cy="258453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180" name="Google Shape;1180;p67"/>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171450" lvl="0" indent="-171450" rtl="0">
              <a:spcBef>
                <a:spcPts val="0"/>
              </a:spcBef>
              <a:spcAft>
                <a:spcPts val="0"/>
              </a:spcAft>
              <a:buFont typeface="Arial" panose="020B0604020202020204" pitchFamily="34" charset="0"/>
              <a:buChar char="•"/>
            </a:pPr>
            <a:r>
              <a:rPr lang="en" sz="1200" dirty="0"/>
              <a:t>720. </a:t>
            </a:r>
          </a:p>
          <a:p>
            <a:pPr marL="171450" lvl="0" indent="-171450" rtl="0">
              <a:spcBef>
                <a:spcPts val="0"/>
              </a:spcBef>
              <a:spcAft>
                <a:spcPts val="0"/>
              </a:spcAft>
              <a:buFont typeface="Arial" panose="020B0604020202020204" pitchFamily="34" charset="0"/>
              <a:buChar char="•"/>
            </a:pPr>
            <a:r>
              <a:rPr lang="en" sz="1200" dirty="0"/>
              <a:t>600</a:t>
            </a:r>
            <a:endParaRPr sz="1200" dirty="0"/>
          </a:p>
          <a:p>
            <a:pPr marL="0" lvl="0" indent="0" algn="r" rtl="0">
              <a:spcBef>
                <a:spcPts val="600"/>
              </a:spcBef>
              <a:spcAft>
                <a:spcPts val="600"/>
              </a:spcAft>
              <a:buNone/>
            </a:pPr>
            <a:endParaRPr sz="1200" dirty="0"/>
          </a:p>
        </p:txBody>
      </p:sp>
      <p:sp>
        <p:nvSpPr>
          <p:cNvPr id="1181" name="Google Shape;118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2" name="Google Shape;1182;p67"/>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[Insert Here]</a:t>
            </a:r>
            <a:endParaRPr>
              <a:latin typeface="Roboto"/>
              <a:ea typeface="Roboto"/>
              <a:cs typeface="Roboto"/>
              <a:sym typeface="Roboto"/>
            </a:endParaRPr>
          </a:p>
          <a:p>
            <a:pPr marL="0" lvl="0" indent="0" algn="ctr" rtl="0">
              <a:spcBef>
                <a:spcPts val="0"/>
              </a:spcBef>
              <a:spcAft>
                <a:spcPts val="0"/>
              </a:spcAft>
              <a:buNone/>
            </a:pPr>
            <a:r>
              <a:rPr lang="en">
                <a:latin typeface="Roboto"/>
                <a:ea typeface="Roboto"/>
                <a:cs typeface="Roboto"/>
                <a:sym typeface="Roboto"/>
              </a:rPr>
              <a:t>Include a screenshot of Kibana logs depicting the brute force attack.  </a:t>
            </a:r>
            <a:endParaRPr>
              <a:latin typeface="Roboto"/>
              <a:ea typeface="Roboto"/>
              <a:cs typeface="Roboto"/>
              <a:sym typeface="Roboto"/>
            </a:endParaRPr>
          </a:p>
        </p:txBody>
      </p:sp>
      <p:sp>
        <p:nvSpPr>
          <p:cNvPr id="1183" name="Google Shape;1183;p67"/>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in the attack?</a:t>
            </a:r>
            <a:endParaRPr sz="1200" dirty="0"/>
          </a:p>
          <a:p>
            <a:pPr marL="320040" lvl="0" indent="-167640" algn="l" rtl="0">
              <a:spcBef>
                <a:spcPts val="0"/>
              </a:spcBef>
              <a:spcAft>
                <a:spcPts val="0"/>
              </a:spcAft>
              <a:buSzPts val="1200"/>
              <a:buChar char="●"/>
            </a:pPr>
            <a:r>
              <a:rPr lang="en" sz="1200" dirty="0"/>
              <a:t>How many requests had been made before the attacker </a:t>
            </a:r>
            <a:br>
              <a:rPr lang="en" sz="1200" dirty="0"/>
            </a:br>
            <a:r>
              <a:rPr lang="en" sz="1200" dirty="0"/>
              <a:t>discovered the password?</a:t>
            </a:r>
            <a:endParaRPr sz="1200" dirty="0"/>
          </a:p>
        </p:txBody>
      </p:sp>
      <p:pic>
        <p:nvPicPr>
          <p:cNvPr id="1184" name="Google Shape;1184;p67"/>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 name="Picture 2" descr="Graphical user interface, text, application, email&#10;&#10;Description automatically generated">
            <a:extLst>
              <a:ext uri="{FF2B5EF4-FFF2-40B4-BE49-F238E27FC236}">
                <a16:creationId xmlns:a16="http://schemas.microsoft.com/office/drawing/2014/main" id="{0E90B8BD-E3A3-42C9-9FDA-B510D0346953}"/>
              </a:ext>
            </a:extLst>
          </p:cNvPr>
          <p:cNvPicPr>
            <a:picLocks noChangeAspect="1"/>
          </p:cNvPicPr>
          <p:nvPr/>
        </p:nvPicPr>
        <p:blipFill>
          <a:blip r:embed="rId4"/>
          <a:stretch>
            <a:fillRect/>
          </a:stretch>
        </p:blipFill>
        <p:spPr>
          <a:xfrm>
            <a:off x="655311" y="1467800"/>
            <a:ext cx="7833377" cy="332095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190" name="Google Shape;1190;p68"/>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171450" lvl="0" indent="-171450" rtl="0">
              <a:spcBef>
                <a:spcPts val="600"/>
              </a:spcBef>
              <a:spcAft>
                <a:spcPts val="600"/>
              </a:spcAft>
              <a:buFont typeface="Arial" panose="020B0604020202020204" pitchFamily="34" charset="0"/>
              <a:buChar char="•"/>
            </a:pPr>
            <a:r>
              <a:rPr lang="en-US" sz="1200" dirty="0"/>
              <a:t>96 Request made</a:t>
            </a:r>
          </a:p>
          <a:p>
            <a:pPr marL="171450" lvl="0" indent="-171450" rtl="0">
              <a:spcBef>
                <a:spcPts val="600"/>
              </a:spcBef>
              <a:spcAft>
                <a:spcPts val="600"/>
              </a:spcAft>
              <a:buFont typeface="Arial" panose="020B0604020202020204" pitchFamily="34" charset="0"/>
              <a:buChar char="•"/>
            </a:pPr>
            <a:r>
              <a:rPr lang="en-US" sz="1200" dirty="0"/>
              <a:t>“</a:t>
            </a:r>
            <a:r>
              <a:rPr lang="en-US" sz="1200" dirty="0" err="1"/>
              <a:t>passwd.dav</a:t>
            </a:r>
            <a:r>
              <a:rPr lang="en-US" sz="1200" dirty="0"/>
              <a:t>” file was requested via GET, and “</a:t>
            </a:r>
            <a:r>
              <a:rPr lang="en-US" sz="1200" dirty="0" err="1"/>
              <a:t>shell.php</a:t>
            </a:r>
            <a:r>
              <a:rPr lang="en-US" sz="1200" dirty="0"/>
              <a:t>” uploaded via POST</a:t>
            </a:r>
            <a:endParaRPr sz="1200" dirty="0"/>
          </a:p>
        </p:txBody>
      </p:sp>
      <p:sp>
        <p:nvSpPr>
          <p:cNvPr id="1191" name="Google Shape;1191;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2" name="Google Shape;1192;p68"/>
          <p:cNvSpPr/>
          <p:nvPr/>
        </p:nvSpPr>
        <p:spPr>
          <a:xfrm>
            <a:off x="367350" y="1467800"/>
            <a:ext cx="8409300" cy="2384100"/>
          </a:xfrm>
          <a:prstGeom prst="rect">
            <a:avLst/>
          </a:prstGeom>
          <a:solidFill>
            <a:srgbClr val="1D8BE6">
              <a:alpha val="145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Roboto"/>
                <a:ea typeface="Roboto"/>
                <a:cs typeface="Roboto"/>
                <a:sym typeface="Roboto"/>
              </a:rPr>
              <a:t>[Insert Here]</a:t>
            </a:r>
            <a:endParaRPr dirty="0">
              <a:latin typeface="Roboto"/>
              <a:ea typeface="Roboto"/>
              <a:cs typeface="Roboto"/>
              <a:sym typeface="Roboto"/>
            </a:endParaRPr>
          </a:p>
          <a:p>
            <a:pPr marL="0" lvl="0" indent="0" algn="ctr" rtl="0">
              <a:spcBef>
                <a:spcPts val="0"/>
              </a:spcBef>
              <a:spcAft>
                <a:spcPts val="0"/>
              </a:spcAft>
              <a:buNone/>
            </a:pPr>
            <a:r>
              <a:rPr lang="en" dirty="0">
                <a:latin typeface="Roboto"/>
                <a:ea typeface="Roboto"/>
                <a:cs typeface="Roboto"/>
                <a:sym typeface="Roboto"/>
              </a:rPr>
              <a:t>Add a screenshot of Kibana logs depicting the WebDAV connection.  </a:t>
            </a:r>
            <a:endParaRPr dirty="0">
              <a:latin typeface="Roboto"/>
              <a:ea typeface="Roboto"/>
              <a:cs typeface="Roboto"/>
              <a:sym typeface="Roboto"/>
            </a:endParaRPr>
          </a:p>
        </p:txBody>
      </p:sp>
      <p:sp>
        <p:nvSpPr>
          <p:cNvPr id="1193" name="Google Shape;1193;p68"/>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dirty="0"/>
              <a:t>How many requests were made to this directory?</a:t>
            </a:r>
            <a:endParaRPr sz="1200" dirty="0"/>
          </a:p>
          <a:p>
            <a:pPr marL="320040" lvl="0" indent="-167640" algn="l" rtl="0">
              <a:spcBef>
                <a:spcPts val="0"/>
              </a:spcBef>
              <a:spcAft>
                <a:spcPts val="0"/>
              </a:spcAft>
              <a:buSzPts val="1200"/>
              <a:buChar char="●"/>
            </a:pPr>
            <a:r>
              <a:rPr lang="en" sz="1200" dirty="0"/>
              <a:t>Which files were requested?</a:t>
            </a:r>
            <a:endParaRPr sz="1200" dirty="0"/>
          </a:p>
        </p:txBody>
      </p:sp>
      <p:pic>
        <p:nvPicPr>
          <p:cNvPr id="1194" name="Google Shape;1194;p68"/>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3" name="Picture 2" descr="Graphical user interface, text, application, email&#10;&#10;Description automatically generated">
            <a:extLst>
              <a:ext uri="{FF2B5EF4-FFF2-40B4-BE49-F238E27FC236}">
                <a16:creationId xmlns:a16="http://schemas.microsoft.com/office/drawing/2014/main" id="{7D4C9811-9797-4DC8-AA7F-02063E5BC78A}"/>
              </a:ext>
            </a:extLst>
          </p:cNvPr>
          <p:cNvPicPr>
            <a:picLocks noChangeAspect="1"/>
          </p:cNvPicPr>
          <p:nvPr/>
        </p:nvPicPr>
        <p:blipFill>
          <a:blip r:embed="rId4"/>
          <a:stretch>
            <a:fillRect/>
          </a:stretch>
        </p:blipFill>
        <p:spPr>
          <a:xfrm>
            <a:off x="367349" y="1913683"/>
            <a:ext cx="8480317" cy="288945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pic>
        <p:nvPicPr>
          <p:cNvPr id="1199" name="Google Shape;1199;p69"/>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00" name="Google Shape;1200;p69"/>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a:ea typeface="Roboto"/>
                <a:cs typeface="Roboto"/>
                <a:sym typeface="Roboto"/>
              </a:rPr>
              <a:t>Proposed Alarms and </a:t>
            </a:r>
            <a:br>
              <a:rPr lang="en" sz="3400">
                <a:latin typeface="Roboto"/>
                <a:ea typeface="Roboto"/>
                <a:cs typeface="Roboto"/>
                <a:sym typeface="Roboto"/>
              </a:rPr>
            </a:br>
            <a:r>
              <a:rPr lang="en" sz="3400">
                <a:latin typeface="Roboto"/>
                <a:ea typeface="Roboto"/>
                <a:cs typeface="Roboto"/>
                <a:sym typeface="Roboto"/>
              </a:rPr>
              <a:t>Mitigation Strategies</a:t>
            </a:r>
            <a:endParaRPr sz="3400">
              <a:latin typeface="Roboto"/>
              <a:ea typeface="Roboto"/>
              <a:cs typeface="Roboto"/>
              <a:sym typeface="Roboto"/>
            </a:endParaRPr>
          </a:p>
        </p:txBody>
      </p:sp>
      <p:sp>
        <p:nvSpPr>
          <p:cNvPr id="1201" name="Google Shape;1201;p69"/>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16</a:t>
            </a:fld>
            <a:endParaRPr sz="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207" name="Google Shape;1207;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8" name="Google Shape;1208;p70"/>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kind of alarm can be set to detect future port scans?</a:t>
            </a:r>
          </a:p>
          <a:p>
            <a:pPr marL="0" lvl="0" indent="0" algn="l" rtl="0">
              <a:spcBef>
                <a:spcPts val="0"/>
              </a:spcBef>
              <a:spcAft>
                <a:spcPts val="0"/>
              </a:spcAft>
              <a:buNone/>
            </a:pPr>
            <a:r>
              <a:rPr lang="en" b="1" dirty="0"/>
              <a:t>An alarm could be set to trigger if the error transactions outwey the successful transactions. Or as most large corpaerations do now the ICMP can be shut off to the public.</a:t>
            </a:r>
            <a:endParaRPr b="1" dirty="0"/>
          </a:p>
          <a:p>
            <a:pPr marL="0" lvl="0" indent="0" algn="l" rtl="0">
              <a:spcBef>
                <a:spcPts val="0"/>
              </a:spcBef>
              <a:spcAft>
                <a:spcPts val="0"/>
              </a:spcAft>
              <a:buNone/>
            </a:pPr>
            <a:endParaRPr dirty="0"/>
          </a:p>
          <a:p>
            <a:pPr marL="0" lvl="0" indent="0" algn="l" rtl="0">
              <a:spcBef>
                <a:spcPts val="0"/>
              </a:spcBef>
              <a:spcAft>
                <a:spcPts val="0"/>
              </a:spcAft>
              <a:buNone/>
            </a:pPr>
            <a:r>
              <a:rPr lang="en" dirty="0"/>
              <a:t>What threshold would you set to activate this alarm?</a:t>
            </a:r>
          </a:p>
          <a:p>
            <a:pPr marL="0" lvl="0" indent="0" algn="l" rtl="0">
              <a:spcBef>
                <a:spcPts val="0"/>
              </a:spcBef>
              <a:spcAft>
                <a:spcPts val="0"/>
              </a:spcAft>
              <a:buNone/>
            </a:pPr>
            <a:r>
              <a:rPr lang="en" b="1" dirty="0"/>
              <a:t>I would set the threashold to greater or equal to 12.</a:t>
            </a:r>
            <a:endParaRPr b="1" dirty="0"/>
          </a:p>
        </p:txBody>
      </p:sp>
      <p:sp>
        <p:nvSpPr>
          <p:cNvPr id="1209" name="Google Shape;1209;p70"/>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configurations can be set on the host to mitigate port scans?</a:t>
            </a:r>
            <a:endParaRPr dirty="0"/>
          </a:p>
          <a:p>
            <a:pPr marL="0" lvl="0" indent="0" algn="l" rtl="0">
              <a:spcBef>
                <a:spcPts val="0"/>
              </a:spcBef>
              <a:spcAft>
                <a:spcPts val="0"/>
              </a:spcAft>
              <a:buNone/>
            </a:pPr>
            <a:r>
              <a:rPr lang="en-US" b="1" dirty="0"/>
              <a:t>There are several options, but I would suggest to either configure or install a firewall or utilize a TCP wrapper.</a:t>
            </a:r>
            <a:endParaRPr b="1"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Describe the solution. If possible, provide required command lines. </a:t>
            </a:r>
          </a:p>
          <a:p>
            <a:pPr marL="0" lvl="0" indent="0" algn="l" rtl="0">
              <a:spcBef>
                <a:spcPts val="0"/>
              </a:spcBef>
              <a:spcAft>
                <a:spcPts val="0"/>
              </a:spcAft>
              <a:buClr>
                <a:schemeClr val="dk1"/>
              </a:buClr>
              <a:buSzPts val="1100"/>
              <a:buFont typeface="Arial"/>
              <a:buNone/>
            </a:pPr>
            <a:r>
              <a:rPr lang="en" b="1" dirty="0"/>
              <a:t>-Firewall: can be either installed or configured from scratch in order to properly route traffic throughout the network.</a:t>
            </a:r>
          </a:p>
          <a:p>
            <a:pPr marL="0" lvl="0" indent="0" algn="l" rtl="0">
              <a:spcBef>
                <a:spcPts val="0"/>
              </a:spcBef>
              <a:spcAft>
                <a:spcPts val="0"/>
              </a:spcAft>
              <a:buClr>
                <a:schemeClr val="dk1"/>
              </a:buClr>
              <a:buSzPts val="1100"/>
              <a:buFont typeface="Arial"/>
              <a:buNone/>
            </a:pPr>
            <a:r>
              <a:rPr lang="en" b="1" dirty="0"/>
              <a:t>-TCP wrapper: grants administrators the ability to deny or permit server access based upon IP addresses or domain names.</a:t>
            </a:r>
            <a:endParaRPr b="1" dirty="0"/>
          </a:p>
          <a:p>
            <a:pPr marL="0" lvl="0" indent="0" algn="l" rtl="0">
              <a:spcBef>
                <a:spcPts val="0"/>
              </a:spcBef>
              <a:spcAft>
                <a:spcPts val="0"/>
              </a:spcAft>
              <a:buNone/>
            </a:pPr>
            <a:endParaRPr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215" name="Google Shape;1215;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6" name="Google Shape;1216;p7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kind of alarm can be set to detect future unauthorized access?</a:t>
            </a:r>
            <a:endParaRPr dirty="0"/>
          </a:p>
          <a:p>
            <a:pPr marL="0" lvl="0" indent="0" algn="l" rtl="0">
              <a:spcBef>
                <a:spcPts val="0"/>
              </a:spcBef>
              <a:spcAft>
                <a:spcPts val="0"/>
              </a:spcAft>
              <a:buNone/>
            </a:pPr>
            <a:r>
              <a:rPr lang="en-US" b="1" dirty="0"/>
              <a:t>The alarm should be set to occur when non whitelisted IP’s log onto the “</a:t>
            </a:r>
            <a:r>
              <a:rPr lang="en-US" b="1" dirty="0" err="1"/>
              <a:t>secret_folder</a:t>
            </a:r>
            <a:r>
              <a:rPr lang="en-US" b="1" dirty="0"/>
              <a:t>” server.</a:t>
            </a:r>
            <a:endParaRPr b="1"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What threshold would you set to activate this alarm?</a:t>
            </a:r>
            <a:endParaRPr dirty="0"/>
          </a:p>
          <a:p>
            <a:pPr marL="0" lvl="0" indent="0" algn="l" rtl="0">
              <a:spcBef>
                <a:spcPts val="0"/>
              </a:spcBef>
              <a:spcAft>
                <a:spcPts val="0"/>
              </a:spcAft>
              <a:buNone/>
            </a:pPr>
            <a:r>
              <a:rPr lang="en-US" b="1" dirty="0"/>
              <a:t>I would set this threshold to greater or equal to one wince this is a high priority asset. </a:t>
            </a:r>
            <a:endParaRPr b="1" dirty="0"/>
          </a:p>
        </p:txBody>
      </p:sp>
      <p:sp>
        <p:nvSpPr>
          <p:cNvPr id="1217" name="Google Shape;1217;p71"/>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configuration can be set on the host to block unwanted access?</a:t>
            </a:r>
            <a:endParaRPr dirty="0"/>
          </a:p>
          <a:p>
            <a:pPr marL="0" lvl="0" indent="0" algn="l" rtl="0">
              <a:spcBef>
                <a:spcPts val="0"/>
              </a:spcBef>
              <a:spcAft>
                <a:spcPts val="0"/>
              </a:spcAft>
              <a:buNone/>
            </a:pPr>
            <a:r>
              <a:rPr lang="en-US" b="1" dirty="0"/>
              <a:t>The hidden folder should be moved to a secure server with  only key-based SSH access from whitelisted IP’s.</a:t>
            </a:r>
            <a:endParaRPr b="1"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Describe the solution. If possible, provide required command lines. </a:t>
            </a:r>
            <a:endParaRPr dirty="0"/>
          </a:p>
          <a:p>
            <a:pPr marL="0" lvl="0" indent="0" algn="l" rtl="0">
              <a:spcBef>
                <a:spcPts val="0"/>
              </a:spcBef>
              <a:spcAft>
                <a:spcPts val="0"/>
              </a:spcAft>
              <a:buNone/>
            </a:pPr>
            <a:r>
              <a:rPr lang="en-US" b="1" dirty="0"/>
              <a:t>An asymmetric key pair is generated to secure data so only personnel with the correct key pair can access the hidden directory.</a:t>
            </a:r>
            <a:endParaRPr b="1"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223" name="Google Shape;1223;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24" name="Google Shape;1224;p7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kind of alarm can be set to detect future brute force attacks?</a:t>
            </a:r>
            <a:endParaRPr dirty="0"/>
          </a:p>
          <a:p>
            <a:pPr marL="0" lvl="0" indent="0" algn="l" rtl="0">
              <a:spcBef>
                <a:spcPts val="0"/>
              </a:spcBef>
              <a:spcAft>
                <a:spcPts val="0"/>
              </a:spcAft>
              <a:buNone/>
            </a:pPr>
            <a:r>
              <a:rPr lang="en-US" b="1" dirty="0"/>
              <a:t>A real-time alarm should be set to alert when the amount of unsuccessful attempts has exceeded the threshold set.</a:t>
            </a:r>
            <a:endParaRPr b="1"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What threshold would you set to activate this alarm?</a:t>
            </a:r>
          </a:p>
          <a:p>
            <a:pPr marL="0" lvl="0" indent="0" algn="l" rtl="0">
              <a:spcBef>
                <a:spcPts val="0"/>
              </a:spcBef>
              <a:spcAft>
                <a:spcPts val="0"/>
              </a:spcAft>
              <a:buClr>
                <a:schemeClr val="dk1"/>
              </a:buClr>
              <a:buSzPts val="1100"/>
              <a:buFont typeface="Arial"/>
              <a:buNone/>
            </a:pPr>
            <a:r>
              <a:rPr lang="en" b="1" dirty="0"/>
              <a:t>10-15 Unsuccessful attamps should set off an alarm depending on the usual amount of unsuccessful attemps.</a:t>
            </a:r>
            <a:endParaRPr b="1" dirty="0"/>
          </a:p>
          <a:p>
            <a:pPr marL="0" lvl="0" indent="0" algn="l" rtl="0">
              <a:spcBef>
                <a:spcPts val="0"/>
              </a:spcBef>
              <a:spcAft>
                <a:spcPts val="0"/>
              </a:spcAft>
              <a:buNone/>
            </a:pPr>
            <a:endParaRPr sz="1400" dirty="0"/>
          </a:p>
        </p:txBody>
      </p:sp>
      <p:sp>
        <p:nvSpPr>
          <p:cNvPr id="1225" name="Google Shape;1225;p72"/>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100" dirty="0"/>
              <a:t>What configuration can be set on the host to block brute force attacks?</a:t>
            </a:r>
            <a:endParaRPr sz="1100" dirty="0"/>
          </a:p>
          <a:p>
            <a:pPr marL="0" lvl="0" indent="0" algn="l" rtl="0">
              <a:spcBef>
                <a:spcPts val="0"/>
              </a:spcBef>
              <a:spcAft>
                <a:spcPts val="0"/>
              </a:spcAft>
              <a:buNone/>
            </a:pPr>
            <a:r>
              <a:rPr lang="en-US" sz="1100" b="1" dirty="0"/>
              <a:t>-Limitation to log in attempts.</a:t>
            </a:r>
          </a:p>
          <a:p>
            <a:pPr marL="0" lvl="0" indent="0" algn="l" rtl="0">
              <a:spcBef>
                <a:spcPts val="0"/>
              </a:spcBef>
              <a:spcAft>
                <a:spcPts val="0"/>
              </a:spcAft>
              <a:buNone/>
            </a:pPr>
            <a:r>
              <a:rPr lang="en-US" sz="1100" b="1" dirty="0"/>
              <a:t>-Two factor authentication.</a:t>
            </a:r>
            <a:endParaRPr sz="1100" b="1" dirty="0"/>
          </a:p>
          <a:p>
            <a:pPr marL="0" lvl="0" indent="0" algn="l" rtl="0">
              <a:spcBef>
                <a:spcPts val="0"/>
              </a:spcBef>
              <a:spcAft>
                <a:spcPts val="0"/>
              </a:spcAft>
              <a:buClr>
                <a:schemeClr val="dk1"/>
              </a:buClr>
              <a:buSzPts val="1100"/>
              <a:buFont typeface="Arial"/>
              <a:buNone/>
            </a:pPr>
            <a:endParaRPr sz="1100" dirty="0"/>
          </a:p>
          <a:p>
            <a:pPr marL="0" lvl="0" indent="0" algn="l" rtl="0">
              <a:spcBef>
                <a:spcPts val="0"/>
              </a:spcBef>
              <a:spcAft>
                <a:spcPts val="0"/>
              </a:spcAft>
              <a:buClr>
                <a:schemeClr val="dk1"/>
              </a:buClr>
              <a:buSzPts val="1100"/>
              <a:buFont typeface="Arial"/>
              <a:buNone/>
            </a:pPr>
            <a:r>
              <a:rPr lang="en" sz="1100" dirty="0"/>
              <a:t>Describe the solution. If possible, provide the required command line(s). </a:t>
            </a:r>
            <a:endParaRPr sz="1100" dirty="0"/>
          </a:p>
          <a:p>
            <a:pPr marL="0" lvl="0" indent="0" algn="l" rtl="0">
              <a:spcBef>
                <a:spcPts val="0"/>
              </a:spcBef>
              <a:spcAft>
                <a:spcPts val="0"/>
              </a:spcAft>
              <a:buNone/>
            </a:pPr>
            <a:r>
              <a:rPr lang="en-US" sz="1100" b="1" dirty="0"/>
              <a:t>-Limit logins: a threshold can be set for log-in attempts with some sort of repercussion such as account lock out for a set amount of time or even deletion of information.</a:t>
            </a:r>
          </a:p>
          <a:p>
            <a:pPr marL="0" lvl="0" indent="0" algn="l" rtl="0">
              <a:spcBef>
                <a:spcPts val="0"/>
              </a:spcBef>
              <a:spcAft>
                <a:spcPts val="0"/>
              </a:spcAft>
              <a:buNone/>
            </a:pPr>
            <a:r>
              <a:rPr lang="en-US" sz="1100" b="1" dirty="0"/>
              <a:t>-Two-factor Authentication: requires a password as well as another method of authentication to enable the user to log in. Examples of this include: a pin, temporary code or fingerprint. </a:t>
            </a:r>
            <a:endParaRPr sz="11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25" name="Google Shape;1025;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26" name="Google Shape;1026;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7" name="Google Shape;1027;p5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a:ea typeface="Roboto"/>
                  <a:cs typeface="Roboto"/>
                  <a:sym typeface="Roboto"/>
                </a:rPr>
                <a:t>01</a:t>
              </a:r>
              <a:endParaRPr sz="3000">
                <a:latin typeface="Roboto"/>
                <a:ea typeface="Roboto"/>
                <a:cs typeface="Roboto"/>
                <a:sym typeface="Roboto"/>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02</a:t>
              </a:r>
              <a:endParaRPr sz="3000">
                <a:solidFill>
                  <a:srgbClr val="FFFFFF"/>
                </a:solidFill>
                <a:latin typeface="Roboto"/>
                <a:ea typeface="Roboto"/>
                <a:cs typeface="Roboto"/>
                <a:sym typeface="Roboto"/>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03</a:t>
              </a:r>
              <a:endParaRPr sz="3000">
                <a:solidFill>
                  <a:srgbClr val="FFFFFF"/>
                </a:solidFill>
                <a:latin typeface="Roboto"/>
                <a:ea typeface="Roboto"/>
                <a:cs typeface="Roboto"/>
                <a:sym typeface="Roboto"/>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a:ea typeface="Roboto"/>
                  <a:cs typeface="Roboto"/>
                  <a:sym typeface="Roboto"/>
                </a:rPr>
                <a:t>04</a:t>
              </a:r>
              <a:endParaRPr sz="3000">
                <a:solidFill>
                  <a:srgbClr val="FFFFFF"/>
                </a:solidFill>
                <a:latin typeface="Roboto"/>
                <a:ea typeface="Roboto"/>
                <a:cs typeface="Roboto"/>
                <a:sym typeface="Roboto"/>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0" name="Google Shape;1040;p55"/>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231" name="Google Shape;1231;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32" name="Google Shape;1232;p73"/>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kind of alarm can be set to detect future access to this directory?</a:t>
            </a:r>
            <a:endParaRPr dirty="0"/>
          </a:p>
          <a:p>
            <a:pPr marL="0" lvl="0" indent="0" algn="l" rtl="0">
              <a:spcBef>
                <a:spcPts val="0"/>
              </a:spcBef>
              <a:spcAft>
                <a:spcPts val="0"/>
              </a:spcAft>
              <a:buNone/>
            </a:pPr>
            <a:r>
              <a:rPr lang="en-US" b="1" dirty="0"/>
              <a:t>A real-time alarm could be set in order to alert when an unauthorized IP is connected to the organizations WebDAV.</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What threshold would you set to activate this alarm?</a:t>
            </a:r>
            <a:endParaRPr dirty="0"/>
          </a:p>
          <a:p>
            <a:pPr marL="0" lvl="0" indent="0" algn="l" rtl="0">
              <a:spcBef>
                <a:spcPts val="0"/>
              </a:spcBef>
              <a:spcAft>
                <a:spcPts val="0"/>
              </a:spcAft>
              <a:buNone/>
            </a:pPr>
            <a:r>
              <a:rPr lang="en-US" b="1" dirty="0"/>
              <a:t>I would set the threshold to greater than or equal to one login because this leaves the network vulnerable to any attack when this occurs. </a:t>
            </a:r>
            <a:endParaRPr b="1" dirty="0"/>
          </a:p>
        </p:txBody>
      </p:sp>
      <p:sp>
        <p:nvSpPr>
          <p:cNvPr id="1233" name="Google Shape;1233;p73"/>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configuration can be set on the host to control access?</a:t>
            </a:r>
          </a:p>
          <a:p>
            <a:pPr marL="0" lvl="0" indent="0" algn="l" rtl="0">
              <a:spcBef>
                <a:spcPts val="0"/>
              </a:spcBef>
              <a:spcAft>
                <a:spcPts val="0"/>
              </a:spcAft>
              <a:buNone/>
            </a:pPr>
            <a:r>
              <a:rPr lang="en" b="1" dirty="0"/>
              <a:t>Access to the WebDAV can have restriction based on: individual UID, group of individual and restriction of read or write access.</a:t>
            </a:r>
            <a:endParaRPr b="1"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Describe the solution. If possible, provide the required command line(s). </a:t>
            </a:r>
            <a:endParaRPr dirty="0"/>
          </a:p>
          <a:p>
            <a:pPr marL="0" lvl="0" indent="0" algn="l" rtl="0">
              <a:spcBef>
                <a:spcPts val="0"/>
              </a:spcBef>
              <a:spcAft>
                <a:spcPts val="0"/>
              </a:spcAft>
              <a:buNone/>
            </a:pPr>
            <a:r>
              <a:rPr lang="en-US" b="1" dirty="0"/>
              <a:t>Administrator can set restriction access based upon  individual UID, group of individual and restriction of read or write access.</a:t>
            </a:r>
          </a:p>
          <a:p>
            <a:pPr marL="0" lvl="0" indent="0" algn="l" rtl="0">
              <a:spcBef>
                <a:spcPts val="0"/>
              </a:spcBef>
              <a:spcAft>
                <a:spcPts val="0"/>
              </a:spcAft>
              <a:buNone/>
            </a:pPr>
            <a:endParaRPr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239" name="Google Shape;1239;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40" name="Google Shape;1240;p74"/>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kind of alarm can be set to detect future file uploads?</a:t>
            </a:r>
            <a:endParaRPr dirty="0"/>
          </a:p>
          <a:p>
            <a:pPr marL="0" lvl="0" indent="0" algn="l" rtl="0">
              <a:spcBef>
                <a:spcPts val="0"/>
              </a:spcBef>
              <a:spcAft>
                <a:spcPts val="0"/>
              </a:spcAft>
              <a:buNone/>
            </a:pPr>
            <a:r>
              <a:rPr lang="en-US" b="1" dirty="0"/>
              <a:t>Applying an application aware firewall can be set to alert when uploads are attempted.</a:t>
            </a:r>
            <a:endParaRPr b="1"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What threshold would you set to activate this alarm?</a:t>
            </a:r>
            <a:endParaRPr dirty="0"/>
          </a:p>
          <a:p>
            <a:pPr marL="0" lvl="0" indent="0" algn="l" rtl="0">
              <a:spcBef>
                <a:spcPts val="0"/>
              </a:spcBef>
              <a:spcAft>
                <a:spcPts val="0"/>
              </a:spcAft>
              <a:buClr>
                <a:schemeClr val="dk1"/>
              </a:buClr>
              <a:buSzPts val="1100"/>
              <a:buFont typeface="Arial"/>
              <a:buNone/>
            </a:pPr>
            <a:r>
              <a:rPr lang="en-US" b="1" dirty="0"/>
              <a:t>I would set the threshold of greater than or equal to one because once the shell uploads the network is suspectable to a breach or even a DoS.</a:t>
            </a:r>
            <a:endParaRPr b="1" dirty="0"/>
          </a:p>
          <a:p>
            <a:pPr marL="0" lvl="0" indent="0" algn="l" rtl="0">
              <a:spcBef>
                <a:spcPts val="0"/>
              </a:spcBef>
              <a:spcAft>
                <a:spcPts val="0"/>
              </a:spcAft>
              <a:buNone/>
            </a:pPr>
            <a:endParaRPr sz="1400" dirty="0"/>
          </a:p>
        </p:txBody>
      </p:sp>
      <p:sp>
        <p:nvSpPr>
          <p:cNvPr id="1241" name="Google Shape;1241;p74"/>
          <p:cNvSpPr txBox="1">
            <a:spLocks noGrp="1"/>
          </p:cNvSpPr>
          <p:nvPr>
            <p:ph type="subTitle" idx="3"/>
          </p:nvPr>
        </p:nvSpPr>
        <p:spPr>
          <a:xfrm>
            <a:off x="4466800" y="160470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dirty="0"/>
              <a:t>What configuration can be set on the host to block file uploads?</a:t>
            </a:r>
            <a:endParaRPr dirty="0"/>
          </a:p>
          <a:p>
            <a:pPr marL="0" lvl="0" indent="0" algn="l" rtl="0">
              <a:spcBef>
                <a:spcPts val="0"/>
              </a:spcBef>
              <a:spcAft>
                <a:spcPts val="0"/>
              </a:spcAft>
              <a:buNone/>
            </a:pPr>
            <a:r>
              <a:rPr lang="en-US" b="1" dirty="0"/>
              <a:t>The server should implement an upload filter and additionally restrict users from uploading any executable code within in file uploads.</a:t>
            </a:r>
            <a:endParaRPr b="1" dirty="0"/>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Describe the solution. If possible, provide the required command line. </a:t>
            </a:r>
            <a:endParaRPr dirty="0"/>
          </a:p>
          <a:p>
            <a:pPr marL="0" lvl="0" indent="0" algn="l" rtl="0">
              <a:spcBef>
                <a:spcPts val="0"/>
              </a:spcBef>
              <a:spcAft>
                <a:spcPts val="0"/>
              </a:spcAft>
              <a:buClr>
                <a:schemeClr val="dk1"/>
              </a:buClr>
              <a:buSzPts val="1100"/>
              <a:buFont typeface="Arial"/>
              <a:buNone/>
            </a:pPr>
            <a:r>
              <a:rPr lang="en-US" b="1" dirty="0"/>
              <a:t>An upload filter is a automated tool used for content recognition and blocking. This can block content based on its algorithm.</a:t>
            </a:r>
            <a:endParaRPr b="1" dirty="0"/>
          </a:p>
          <a:p>
            <a:pPr marL="0" lvl="0" indent="0" algn="l" rtl="0">
              <a:spcBef>
                <a:spcPts val="0"/>
              </a:spcBef>
              <a:spcAft>
                <a:spcPts val="0"/>
              </a:spcAft>
              <a:buNone/>
            </a:pPr>
            <a:endParaRPr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56"/>
          <p:cNvSpPr txBox="1">
            <a:spLocks noGrp="1"/>
          </p:cNvSpPr>
          <p:nvPr>
            <p:ph type="title"/>
          </p:nvPr>
        </p:nvSpPr>
        <p:spPr>
          <a:xfrm>
            <a:off x="274325"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57"/>
          <p:cNvSpPr txBox="1">
            <a:spLocks noGrp="1"/>
          </p:cNvSpPr>
          <p:nvPr>
            <p:ph type="body" idx="2"/>
          </p:nvPr>
        </p:nvSpPr>
        <p:spPr>
          <a:xfrm>
            <a:off x="115375" y="910475"/>
            <a:ext cx="6699600" cy="3897600"/>
          </a:xfrm>
          <a:prstGeom prst="rect">
            <a:avLst/>
          </a:prstGeom>
          <a:solidFill>
            <a:srgbClr val="1D8BE6">
              <a:alpha val="14530"/>
            </a:srgbClr>
          </a:solidFill>
        </p:spPr>
        <p:txBody>
          <a:bodyPr spcFirstLastPara="1" wrap="square" lIns="457200" tIns="0" rIns="457200" bIns="914400" anchor="t" anchorCtr="0">
            <a:noAutofit/>
          </a:bodyPr>
          <a:lstStyle/>
          <a:p>
            <a:pPr marL="0" lvl="0" indent="0" algn="l" rtl="0">
              <a:spcBef>
                <a:spcPts val="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lvl="0" indent="0" algn="l" rtl="0">
              <a:spcBef>
                <a:spcPts val="800"/>
              </a:spcBef>
              <a:spcAft>
                <a:spcPts val="0"/>
              </a:spcAft>
              <a:buNone/>
            </a:pPr>
            <a:endParaRPr dirty="0"/>
          </a:p>
          <a:p>
            <a:pPr marL="0" marR="0" lvl="0" indent="0" algn="ctr" rtl="0">
              <a:lnSpc>
                <a:spcPct val="100000"/>
              </a:lnSpc>
              <a:spcBef>
                <a:spcPts val="800"/>
              </a:spcBef>
              <a:spcAft>
                <a:spcPts val="0"/>
              </a:spcAft>
              <a:buNone/>
            </a:pPr>
            <a:r>
              <a:rPr lang="en" sz="1800" b="1" dirty="0"/>
              <a:t>[Insert Here]</a:t>
            </a:r>
            <a:endParaRPr sz="1800" b="1" dirty="0"/>
          </a:p>
          <a:p>
            <a:pPr marL="0" lvl="0" indent="0" algn="l" rtl="0">
              <a:spcBef>
                <a:spcPts val="0"/>
              </a:spcBef>
              <a:spcAft>
                <a:spcPts val="0"/>
              </a:spcAft>
              <a:buNone/>
            </a:pPr>
            <a:endParaRPr dirty="0"/>
          </a:p>
          <a:p>
            <a:pPr marL="0" lvl="0" indent="0" algn="l" rtl="0">
              <a:spcBef>
                <a:spcPts val="800"/>
              </a:spcBef>
              <a:spcAft>
                <a:spcPts val="0"/>
              </a:spcAft>
              <a:buNone/>
            </a:pPr>
            <a:r>
              <a:rPr lang="en" dirty="0"/>
              <a:t>Use </a:t>
            </a:r>
            <a:r>
              <a:rPr lang="en" u="sng" dirty="0">
                <a:solidFill>
                  <a:schemeClr val="hlink"/>
                </a:solidFill>
                <a:hlinkClick r:id="rId3"/>
              </a:rPr>
              <a:t>draw.io</a:t>
            </a:r>
            <a:r>
              <a:rPr lang="en" dirty="0">
                <a:solidFill>
                  <a:schemeClr val="dk1"/>
                </a:solidFill>
              </a:rPr>
              <a:t> to create</a:t>
            </a:r>
            <a:r>
              <a:rPr lang="en" dirty="0"/>
              <a:t> a diagram of the network.</a:t>
            </a:r>
            <a:endParaRPr dirty="0"/>
          </a:p>
          <a:p>
            <a:pPr marL="0" lvl="0" indent="0" algn="l" rtl="0">
              <a:spcBef>
                <a:spcPts val="800"/>
              </a:spcBef>
              <a:spcAft>
                <a:spcPts val="0"/>
              </a:spcAft>
              <a:buClr>
                <a:schemeClr val="dk1"/>
              </a:buClr>
              <a:buSzPts val="1100"/>
              <a:buFont typeface="Arial"/>
              <a:buNone/>
            </a:pPr>
            <a:r>
              <a:rPr lang="en" dirty="0"/>
              <a:t>Add your diagram to this slide and fill out the data in the sidebar.</a:t>
            </a:r>
            <a:endParaRPr dirty="0"/>
          </a:p>
          <a:p>
            <a:pPr marL="0" lvl="0" indent="0" algn="l" rtl="0">
              <a:spcBef>
                <a:spcPts val="800"/>
              </a:spcBef>
              <a:spcAft>
                <a:spcPts val="0"/>
              </a:spcAft>
              <a:buClr>
                <a:schemeClr val="dk1"/>
              </a:buClr>
              <a:buSzPts val="1100"/>
              <a:buFont typeface="Arial"/>
              <a:buNone/>
            </a:pPr>
            <a:endParaRPr dirty="0"/>
          </a:p>
          <a:p>
            <a:pPr marL="0" lvl="0" indent="0" algn="l" rtl="0">
              <a:spcBef>
                <a:spcPts val="800"/>
              </a:spcBef>
              <a:spcAft>
                <a:spcPts val="800"/>
              </a:spcAft>
              <a:buNone/>
            </a:pPr>
            <a:endParaRPr dirty="0"/>
          </a:p>
        </p:txBody>
      </p:sp>
      <p:sp>
        <p:nvSpPr>
          <p:cNvPr id="1058" name="Google Shape;1058;p57"/>
          <p:cNvSpPr txBox="1">
            <a:spLocks noGrp="1"/>
          </p:cNvSpPr>
          <p:nvPr>
            <p:ph type="subTitle" idx="3"/>
          </p:nvPr>
        </p:nvSpPr>
        <p:spPr>
          <a:xfrm>
            <a:off x="7056300" y="910475"/>
            <a:ext cx="18141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dirty="0">
                <a:latin typeface="Roboto"/>
                <a:ea typeface="Roboto"/>
                <a:cs typeface="Roboto"/>
                <a:sym typeface="Roboto"/>
              </a:rPr>
              <a:t>Network</a:t>
            </a:r>
            <a:endParaRPr sz="1100" b="1" dirty="0"/>
          </a:p>
          <a:p>
            <a:pPr marL="0" lvl="0" indent="0" algn="l" rtl="0">
              <a:spcBef>
                <a:spcPts val="0"/>
              </a:spcBef>
              <a:spcAft>
                <a:spcPts val="0"/>
              </a:spcAft>
              <a:buClr>
                <a:schemeClr val="dk1"/>
              </a:buClr>
              <a:buSzPts val="1100"/>
              <a:buFont typeface="Arial"/>
              <a:buNone/>
            </a:pPr>
            <a:r>
              <a:rPr lang="en" dirty="0"/>
              <a:t>Address Range:</a:t>
            </a:r>
          </a:p>
          <a:p>
            <a:pPr marL="0" lvl="0" indent="0" algn="l" rtl="0">
              <a:spcBef>
                <a:spcPts val="0"/>
              </a:spcBef>
              <a:spcAft>
                <a:spcPts val="0"/>
              </a:spcAft>
              <a:buClr>
                <a:schemeClr val="dk1"/>
              </a:buClr>
              <a:buSzPts val="1100"/>
              <a:buFont typeface="Arial"/>
              <a:buNone/>
            </a:pPr>
            <a:r>
              <a:rPr lang="en" dirty="0"/>
              <a:t>192.168.1.0/24</a:t>
            </a:r>
            <a:endParaRPr dirty="0"/>
          </a:p>
          <a:p>
            <a:pPr marL="0" lvl="0" indent="0" algn="l" rtl="0">
              <a:spcBef>
                <a:spcPts val="0"/>
              </a:spcBef>
              <a:spcAft>
                <a:spcPts val="0"/>
              </a:spcAft>
              <a:buClr>
                <a:schemeClr val="dk1"/>
              </a:buClr>
              <a:buSzPts val="1100"/>
              <a:buFont typeface="Arial"/>
              <a:buNone/>
            </a:pPr>
            <a:r>
              <a:rPr lang="en" dirty="0"/>
              <a:t>Netmask:255.255.255.0</a:t>
            </a:r>
            <a:endParaRPr dirty="0"/>
          </a:p>
          <a:p>
            <a:pPr marL="0" lvl="0" indent="0" algn="l" rtl="0">
              <a:spcBef>
                <a:spcPts val="0"/>
              </a:spcBef>
              <a:spcAft>
                <a:spcPts val="0"/>
              </a:spcAft>
              <a:buClr>
                <a:schemeClr val="dk1"/>
              </a:buClr>
              <a:buSzPts val="1100"/>
              <a:buFont typeface="Arial"/>
              <a:buNone/>
            </a:pPr>
            <a:r>
              <a:rPr lang="en" dirty="0"/>
              <a:t>Gateway:192.168.1.1</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sz="1100" dirty="0">
                <a:latin typeface="Roboto"/>
                <a:ea typeface="Roboto"/>
                <a:cs typeface="Roboto"/>
                <a:sym typeface="Roboto"/>
              </a:rPr>
              <a:t>Machines</a:t>
            </a:r>
            <a:endParaRPr sz="1100" dirty="0">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dirty="0"/>
              <a:t>IPv4:192.168.1.90</a:t>
            </a:r>
            <a:endParaRPr dirty="0"/>
          </a:p>
          <a:p>
            <a:pPr marL="0" lvl="0" indent="0" algn="l" rtl="0">
              <a:spcBef>
                <a:spcPts val="0"/>
              </a:spcBef>
              <a:spcAft>
                <a:spcPts val="0"/>
              </a:spcAft>
              <a:buClr>
                <a:schemeClr val="dk1"/>
              </a:buClr>
              <a:buSzPts val="1100"/>
              <a:buFont typeface="Arial"/>
              <a:buNone/>
            </a:pPr>
            <a:r>
              <a:rPr lang="en" dirty="0"/>
              <a:t>OS:Linux</a:t>
            </a:r>
            <a:endParaRPr dirty="0"/>
          </a:p>
          <a:p>
            <a:pPr marL="0" lvl="0" indent="0" algn="l" rtl="0">
              <a:spcBef>
                <a:spcPts val="0"/>
              </a:spcBef>
              <a:spcAft>
                <a:spcPts val="0"/>
              </a:spcAft>
              <a:buClr>
                <a:schemeClr val="dk1"/>
              </a:buClr>
              <a:buSzPts val="1100"/>
              <a:buFont typeface="Arial"/>
              <a:buNone/>
            </a:pPr>
            <a:r>
              <a:rPr lang="en" dirty="0"/>
              <a:t>Hostname: Kali</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IPv4:192.168.1.105</a:t>
            </a:r>
            <a:endParaRPr dirty="0"/>
          </a:p>
          <a:p>
            <a:pPr marL="0" lvl="0" indent="0" algn="l" rtl="0">
              <a:spcBef>
                <a:spcPts val="0"/>
              </a:spcBef>
              <a:spcAft>
                <a:spcPts val="0"/>
              </a:spcAft>
              <a:buClr>
                <a:schemeClr val="dk1"/>
              </a:buClr>
              <a:buSzPts val="1100"/>
              <a:buFont typeface="Arial"/>
              <a:buNone/>
            </a:pPr>
            <a:r>
              <a:rPr lang="en" dirty="0"/>
              <a:t>OS:Linux</a:t>
            </a:r>
            <a:endParaRPr dirty="0"/>
          </a:p>
          <a:p>
            <a:pPr marL="0" lvl="0" indent="0" algn="l" rtl="0">
              <a:spcBef>
                <a:spcPts val="0"/>
              </a:spcBef>
              <a:spcAft>
                <a:spcPts val="0"/>
              </a:spcAft>
              <a:buClr>
                <a:schemeClr val="dk1"/>
              </a:buClr>
              <a:buSzPts val="1100"/>
              <a:buFont typeface="Arial"/>
              <a:buNone/>
            </a:pPr>
            <a:r>
              <a:rPr lang="en" dirty="0"/>
              <a:t>Hostname: Capstone</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 192.168.1.100</a:t>
            </a:r>
            <a:endParaRPr dirty="0"/>
          </a:p>
          <a:p>
            <a:pPr marL="0" lvl="0" indent="0" algn="l" rtl="0">
              <a:spcBef>
                <a:spcPts val="0"/>
              </a:spcBef>
              <a:spcAft>
                <a:spcPts val="0"/>
              </a:spcAft>
              <a:buClr>
                <a:schemeClr val="dk1"/>
              </a:buClr>
              <a:buSzPts val="1100"/>
              <a:buFont typeface="Arial"/>
              <a:buNone/>
            </a:pPr>
            <a:r>
              <a:rPr lang="en" dirty="0"/>
              <a:t>OS:Linux</a:t>
            </a:r>
            <a:endParaRPr dirty="0"/>
          </a:p>
          <a:p>
            <a:pPr marL="0" lvl="0" indent="0" algn="l" rtl="0">
              <a:spcBef>
                <a:spcPts val="0"/>
              </a:spcBef>
              <a:spcAft>
                <a:spcPts val="0"/>
              </a:spcAft>
              <a:buClr>
                <a:schemeClr val="dk1"/>
              </a:buClr>
              <a:buSzPts val="1100"/>
              <a:buFont typeface="Arial"/>
              <a:buNone/>
            </a:pPr>
            <a:r>
              <a:rPr lang="en" dirty="0"/>
              <a:t>Hostname: ELK</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 dirty="0"/>
              <a:t>IPv4:192.168.1.1</a:t>
            </a:r>
            <a:endParaRPr dirty="0"/>
          </a:p>
          <a:p>
            <a:pPr marL="0" lvl="0" indent="0" algn="l" rtl="0">
              <a:spcBef>
                <a:spcPts val="0"/>
              </a:spcBef>
              <a:spcAft>
                <a:spcPts val="0"/>
              </a:spcAft>
              <a:buClr>
                <a:schemeClr val="dk1"/>
              </a:buClr>
              <a:buSzPts val="1100"/>
              <a:buFont typeface="Arial"/>
              <a:buNone/>
            </a:pPr>
            <a:r>
              <a:rPr lang="en" dirty="0"/>
              <a:t>OS: WIndows</a:t>
            </a:r>
            <a:endParaRPr dirty="0"/>
          </a:p>
          <a:p>
            <a:pPr>
              <a:buClr>
                <a:schemeClr val="dk1"/>
              </a:buClr>
              <a:buSzPts val="1100"/>
            </a:pPr>
            <a:r>
              <a:rPr lang="en" dirty="0"/>
              <a:t>Hostname:</a:t>
            </a:r>
            <a:r>
              <a:rPr lang="en-US" sz="1000" dirty="0">
                <a:latin typeface="Roboto"/>
                <a:ea typeface="Roboto"/>
                <a:cs typeface="Roboto"/>
                <a:sym typeface="Roboto"/>
              </a:rPr>
              <a:t>ML-REfVm-684427</a:t>
            </a: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1059" name="Google Shape;1059;p57"/>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060" name="Google Shape;1060;p57"/>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5" name="Picture 4" descr="Diagram&#10;&#10;Description automatically generated">
            <a:extLst>
              <a:ext uri="{FF2B5EF4-FFF2-40B4-BE49-F238E27FC236}">
                <a16:creationId xmlns:a16="http://schemas.microsoft.com/office/drawing/2014/main" id="{53560BC0-EDC4-43A2-8904-0DDFBA6D1CA1}"/>
              </a:ext>
            </a:extLst>
          </p:cNvPr>
          <p:cNvPicPr>
            <a:picLocks noChangeAspect="1"/>
          </p:cNvPicPr>
          <p:nvPr/>
        </p:nvPicPr>
        <p:blipFill>
          <a:blip r:embed="rId4"/>
          <a:stretch>
            <a:fillRect/>
          </a:stretch>
        </p:blipFill>
        <p:spPr>
          <a:xfrm>
            <a:off x="347853" y="742762"/>
            <a:ext cx="6467122" cy="4233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067" name="Google Shape;1067;p58"/>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a:ea typeface="Roboto"/>
                <a:cs typeface="Roboto"/>
                <a:sym typeface="Roboto"/>
              </a:rPr>
              <a:t>Security Assessment</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p:txBody>
      </p:sp>
      <p:sp>
        <p:nvSpPr>
          <p:cNvPr id="1068" name="Google Shape;1068;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074" name="Google Shape;1074;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a:ea typeface="Roboto"/>
                <a:cs typeface="Roboto"/>
                <a:sym typeface="Roboto"/>
              </a:rPr>
              <a:t>Nmap identified the following hosts on the network:</a:t>
            </a:r>
            <a:endParaRPr>
              <a:latin typeface="Roboto"/>
              <a:ea typeface="Roboto"/>
              <a:cs typeface="Roboto"/>
              <a:sym typeface="Roboto"/>
            </a:endParaRPr>
          </a:p>
        </p:txBody>
      </p:sp>
      <p:sp>
        <p:nvSpPr>
          <p:cNvPr id="1075" name="Google Shape;1075;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76" name="Google Shape;1076;p59"/>
          <p:cNvGraphicFramePr/>
          <p:nvPr>
            <p:extLst>
              <p:ext uri="{D42A27DB-BD31-4B8C-83A1-F6EECF244321}">
                <p14:modId xmlns:p14="http://schemas.microsoft.com/office/powerpoint/2010/main" val="584512409"/>
              </p:ext>
            </p:extLst>
          </p:nvPr>
        </p:nvGraphicFramePr>
        <p:xfrm>
          <a:off x="419800" y="1198750"/>
          <a:ext cx="8346600" cy="3577125"/>
        </p:xfrm>
        <a:graphic>
          <a:graphicData uri="http://schemas.openxmlformats.org/drawingml/2006/table">
            <a:tbl>
              <a:tblPr>
                <a:noFill/>
                <a:tableStyleId>{E15A3D23-693E-49BD-99BA-9B0B2A8ED663}</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ML-REfVm-684427</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Host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Kali</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192.168.1.90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Attacker Machine (used for penetration testing)</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Server 1 (Capstone)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192.168.1.105</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Virtual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l" rtl="0">
                        <a:spcBef>
                          <a:spcPts val="0"/>
                        </a:spcBef>
                        <a:spcAft>
                          <a:spcPts val="0"/>
                        </a:spcAft>
                        <a:buNone/>
                      </a:pPr>
                      <a:r>
                        <a:rPr lang="en-US" sz="1200" dirty="0">
                          <a:latin typeface="Roboto"/>
                          <a:ea typeface="Roboto"/>
                          <a:cs typeface="Roboto"/>
                          <a:sym typeface="Roboto"/>
                        </a:rPr>
                        <a:t>ELK</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192.168.1.100</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Monitoring Machine</a:t>
                      </a:r>
                      <a:endParaRPr sz="1200" dirty="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082" name="Google Shape;1082;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a:ea typeface="Roboto"/>
                <a:cs typeface="Roboto"/>
                <a:sym typeface="Roboto"/>
              </a:rPr>
              <a:t>The assessment uncovered the following critical vulnerabilities in the target:</a:t>
            </a:r>
            <a:endParaRPr/>
          </a:p>
        </p:txBody>
      </p:sp>
      <p:sp>
        <p:nvSpPr>
          <p:cNvPr id="1083" name="Google Shape;1083;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084" name="Google Shape;1084;p60"/>
          <p:cNvGraphicFramePr/>
          <p:nvPr>
            <p:extLst>
              <p:ext uri="{D42A27DB-BD31-4B8C-83A1-F6EECF244321}">
                <p14:modId xmlns:p14="http://schemas.microsoft.com/office/powerpoint/2010/main" val="2882577053"/>
              </p:ext>
            </p:extLst>
          </p:nvPr>
        </p:nvGraphicFramePr>
        <p:xfrm>
          <a:off x="467150" y="1201900"/>
          <a:ext cx="8362500" cy="3796825"/>
        </p:xfrm>
        <a:graphic>
          <a:graphicData uri="http://schemas.openxmlformats.org/drawingml/2006/table">
            <a:tbl>
              <a:tblPr>
                <a:noFill/>
                <a:tableStyleId>{E15A3D23-693E-49BD-99BA-9B0B2A8ED663}</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US" sz="1200" i="1" dirty="0" err="1">
                          <a:latin typeface="Roboto"/>
                          <a:ea typeface="Roboto"/>
                          <a:cs typeface="Roboto"/>
                          <a:sym typeface="Roboto"/>
                        </a:rPr>
                        <a:t>Secret_folder</a:t>
                      </a:r>
                      <a:r>
                        <a:rPr lang="en-US" sz="1200" i="1" dirty="0">
                          <a:latin typeface="Roboto"/>
                          <a:ea typeface="Roboto"/>
                          <a:cs typeface="Roboto"/>
                          <a:sym typeface="Roboto"/>
                        </a:rPr>
                        <a:t> is public</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i="1" dirty="0">
                          <a:latin typeface="Roboto"/>
                          <a:ea typeface="Roboto"/>
                          <a:cs typeface="Roboto"/>
                          <a:sym typeface="Roboto"/>
                        </a:rPr>
                        <a:t>The files once clicked on display that the knowledge is help within ‘</a:t>
                      </a:r>
                      <a:r>
                        <a:rPr lang="en-US" sz="1200" i="1" dirty="0" err="1">
                          <a:latin typeface="Roboto"/>
                          <a:ea typeface="Roboto"/>
                          <a:cs typeface="Roboto"/>
                          <a:sym typeface="Roboto"/>
                        </a:rPr>
                        <a:t>secret_folder</a:t>
                      </a:r>
                      <a:r>
                        <a:rPr lang="en-US" sz="1200" i="1" dirty="0">
                          <a:latin typeface="Roboto"/>
                          <a:ea typeface="Roboto"/>
                          <a:cs typeface="Roboto"/>
                          <a:sym typeface="Roboto"/>
                        </a:rPr>
                        <a:t>’.</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i="1" dirty="0">
                          <a:latin typeface="Roboto"/>
                          <a:ea typeface="Roboto"/>
                          <a:cs typeface="Roboto"/>
                          <a:sym typeface="Roboto"/>
                        </a:rPr>
                        <a:t>It was informational to lead us to the directory file path</a:t>
                      </a:r>
                      <a:endParaRPr sz="1200" i="1"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Brute Force </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Allowed unlimited attempts of usernames and passwords (log in’s)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It allows us to use tools such as “hydra” in order to gain access to log in.</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US" sz="1200" dirty="0" err="1">
                          <a:latin typeface="Roboto"/>
                          <a:ea typeface="Roboto"/>
                          <a:cs typeface="Roboto"/>
                          <a:sym typeface="Roboto"/>
                        </a:rPr>
                        <a:t>Webdav</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Any person from any IP address with Ryan's credentials had the propensity to upload whatever they want or take whatever information they want.</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Any files from any IP address could upload or download files. This led to us uploading shell. php</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US" sz="1200" dirty="0">
                          <a:latin typeface="Roboto"/>
                          <a:ea typeface="Roboto"/>
                          <a:cs typeface="Roboto"/>
                          <a:sym typeface="Roboto"/>
                        </a:rPr>
                        <a:t>Based Buffer-</a:t>
                      </a:r>
                      <a:r>
                        <a:rPr lang="en-US" sz="1200" dirty="0" err="1">
                          <a:latin typeface="Roboto"/>
                          <a:ea typeface="Roboto"/>
                          <a:cs typeface="Roboto"/>
                          <a:sym typeface="Roboto"/>
                        </a:rPr>
                        <a:t>overlow</a:t>
                      </a:r>
                      <a:r>
                        <a:rPr lang="en-US" sz="1200" dirty="0">
                          <a:latin typeface="Roboto"/>
                          <a:ea typeface="Roboto"/>
                          <a:cs typeface="Roboto"/>
                          <a:sym typeface="Roboto"/>
                        </a:rPr>
                        <a:t> .php</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US" sz="1200" dirty="0">
                          <a:latin typeface="Roboto"/>
                          <a:ea typeface="Roboto"/>
                          <a:cs typeface="Roboto"/>
                          <a:sym typeface="Roboto"/>
                        </a:rPr>
                        <a:t>This vulnerability allows attacker to deliver arbitrary code</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US" sz="1200" dirty="0">
                          <a:latin typeface="Roboto"/>
                          <a:ea typeface="Roboto"/>
                          <a:cs typeface="Roboto"/>
                          <a:sym typeface="Roboto"/>
                        </a:rPr>
                        <a:t>This allows user to view, change, delete r escalate permissions for users.</a:t>
                      </a:r>
                      <a:endParaRPr sz="1200" dirty="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solidFill>
                  <a:schemeClr val="dk1"/>
                </a:solidFill>
              </a:rPr>
              <a:t>Exploitation: [Data Exposure]</a:t>
            </a:r>
            <a:endParaRPr dirty="0"/>
          </a:p>
        </p:txBody>
      </p:sp>
      <p:sp>
        <p:nvSpPr>
          <p:cNvPr id="1132" name="Google Shape;113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dirty="0"/>
          </a:p>
        </p:txBody>
      </p:sp>
      <p:sp>
        <p:nvSpPr>
          <p:cNvPr id="1133" name="Google Shape;1133;p6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Tools &amp; Processes</a:t>
            </a:r>
          </a:p>
          <a:p>
            <a:pPr marL="0" lvl="0" indent="0" algn="l" rtl="0">
              <a:lnSpc>
                <a:spcPct val="115000"/>
              </a:lnSpc>
              <a:spcBef>
                <a:spcPts val="0"/>
              </a:spcBef>
              <a:spcAft>
                <a:spcPts val="0"/>
              </a:spcAft>
              <a:buNone/>
            </a:pPr>
            <a:r>
              <a:rPr lang="en-US" sz="1200" dirty="0">
                <a:latin typeface="Roboto"/>
                <a:ea typeface="Roboto"/>
                <a:cs typeface="Roboto"/>
                <a:sym typeface="Roboto"/>
              </a:rPr>
              <a:t>First,</a:t>
            </a:r>
            <a:r>
              <a:rPr lang="en" sz="1200" dirty="0">
                <a:latin typeface="Roboto"/>
                <a:ea typeface="Roboto"/>
                <a:cs typeface="Roboto"/>
                <a:sym typeface="Roboto"/>
              </a:rPr>
              <a:t> we utilized nmap to scan the netowrk. Then we navigated to 192.168.1.105. A reoccuring message kept poping up with the file path to the secret folder (</a:t>
            </a:r>
            <a:r>
              <a:rPr lang="en-US" sz="1200" dirty="0">
                <a:latin typeface="Roboto"/>
                <a:ea typeface="Roboto"/>
                <a:cs typeface="Roboto"/>
                <a:sym typeface="Roboto"/>
              </a:rPr>
              <a:t>192.168.1.105/</a:t>
            </a:r>
            <a:r>
              <a:rPr lang="en-US" sz="1200" dirty="0" err="1">
                <a:latin typeface="Roboto"/>
                <a:ea typeface="Roboto"/>
                <a:cs typeface="Roboto"/>
                <a:sym typeface="Roboto"/>
              </a:rPr>
              <a:t>company_folders</a:t>
            </a:r>
            <a:r>
              <a:rPr lang="en-US" sz="1200" dirty="0">
                <a:latin typeface="Roboto"/>
                <a:ea typeface="Roboto"/>
                <a:cs typeface="Roboto"/>
                <a:sym typeface="Roboto"/>
              </a:rPr>
              <a:t>/</a:t>
            </a:r>
            <a:r>
              <a:rPr lang="en-US" sz="1200" dirty="0" err="1">
                <a:latin typeface="Roboto"/>
                <a:ea typeface="Roboto"/>
                <a:cs typeface="Roboto"/>
                <a:sym typeface="Roboto"/>
              </a:rPr>
              <a:t>secret_folder</a:t>
            </a:r>
            <a:r>
              <a:rPr lang="en-US" sz="1200" dirty="0">
                <a:latin typeface="Roboto"/>
                <a:ea typeface="Roboto"/>
                <a:cs typeface="Roboto"/>
                <a:sym typeface="Roboto"/>
              </a:rPr>
              <a:t>/). </a:t>
            </a:r>
            <a:endParaRPr sz="1200" dirty="0">
              <a:latin typeface="Roboto"/>
              <a:ea typeface="Roboto"/>
              <a:cs typeface="Roboto"/>
              <a:sym typeface="Roboto"/>
            </a:endParaRPr>
          </a:p>
          <a:p>
            <a:pPr marL="0" lvl="0" indent="0" algn="l" rtl="0">
              <a:lnSpc>
                <a:spcPct val="115000"/>
              </a:lnSpc>
              <a:spcBef>
                <a:spcPts val="0"/>
              </a:spcBef>
              <a:spcAft>
                <a:spcPts val="0"/>
              </a:spcAft>
              <a:buNone/>
            </a:pPr>
            <a:r>
              <a:rPr lang="en-US" sz="1200" dirty="0">
                <a:latin typeface="Roboto"/>
                <a:ea typeface="Roboto"/>
                <a:cs typeface="Roboto"/>
                <a:sym typeface="Roboto"/>
              </a:rPr>
              <a:t> </a:t>
            </a:r>
            <a:endParaRPr sz="1200" dirty="0">
              <a:latin typeface="Roboto"/>
              <a:ea typeface="Roboto"/>
              <a:cs typeface="Roboto"/>
              <a:sym typeface="Roboto"/>
            </a:endParaRPr>
          </a:p>
        </p:txBody>
      </p:sp>
      <p:grpSp>
        <p:nvGrpSpPr>
          <p:cNvPr id="1135" name="Google Shape;1135;p63"/>
          <p:cNvGrpSpPr/>
          <p:nvPr/>
        </p:nvGrpSpPr>
        <p:grpSpPr>
          <a:xfrm>
            <a:off x="457181" y="887903"/>
            <a:ext cx="533372" cy="533480"/>
            <a:chOff x="457200" y="1378813"/>
            <a:chExt cx="695400" cy="695450"/>
          </a:xfrm>
        </p:grpSpPr>
        <p:sp>
          <p:nvSpPr>
            <p:cNvPr id="1136" name="Google Shape;1136;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137" name="Google Shape;1137;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63"/>
          <p:cNvGrpSpPr/>
          <p:nvPr/>
        </p:nvGrpSpPr>
        <p:grpSpPr>
          <a:xfrm>
            <a:off x="3228956" y="887903"/>
            <a:ext cx="533372" cy="533480"/>
            <a:chOff x="457200" y="1378813"/>
            <a:chExt cx="695400" cy="695450"/>
          </a:xfrm>
        </p:grpSpPr>
        <p:sp>
          <p:nvSpPr>
            <p:cNvPr id="1139" name="Google Shape;1139;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140" name="Google Shape;1140;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1" name="Google Shape;1141;p6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dirty="0">
                <a:latin typeface="Roboto"/>
                <a:ea typeface="Roboto"/>
                <a:cs typeface="Roboto"/>
                <a:sym typeface="Roboto"/>
              </a:rPr>
              <a:t>Achievements</a:t>
            </a:r>
          </a:p>
          <a:p>
            <a:pPr marL="0" lvl="0" indent="0" algn="l" rtl="0">
              <a:lnSpc>
                <a:spcPct val="115000"/>
              </a:lnSpc>
              <a:spcBef>
                <a:spcPts val="0"/>
              </a:spcBef>
              <a:spcAft>
                <a:spcPts val="0"/>
              </a:spcAft>
              <a:buNone/>
            </a:pPr>
            <a:r>
              <a:rPr lang="en" sz="1200" dirty="0">
                <a:latin typeface="Roboto"/>
                <a:ea typeface="Roboto"/>
                <a:cs typeface="Roboto"/>
                <a:sym typeface="Roboto"/>
              </a:rPr>
              <a:t>This granted access to files that directed us to the secret folder. From here we were able to find names of employees in order to attempt to log in as one or more of them.</a:t>
            </a:r>
            <a:endParaRPr sz="1200" dirty="0">
              <a:latin typeface="Roboto"/>
              <a:ea typeface="Roboto"/>
              <a:cs typeface="Roboto"/>
              <a:sym typeface="Roboto"/>
            </a:endParaRPr>
          </a:p>
        </p:txBody>
      </p:sp>
      <p:grpSp>
        <p:nvGrpSpPr>
          <p:cNvPr id="1143" name="Google Shape;1143;p63"/>
          <p:cNvGrpSpPr/>
          <p:nvPr/>
        </p:nvGrpSpPr>
        <p:grpSpPr>
          <a:xfrm>
            <a:off x="6134081" y="888653"/>
            <a:ext cx="533372" cy="533480"/>
            <a:chOff x="457200" y="1378813"/>
            <a:chExt cx="695400" cy="695450"/>
          </a:xfrm>
        </p:grpSpPr>
        <p:sp>
          <p:nvSpPr>
            <p:cNvPr id="1144" name="Google Shape;1144;p6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03</a:t>
              </a:r>
              <a:endParaRPr sz="2100">
                <a:solidFill>
                  <a:srgbClr val="FFFFFF"/>
                </a:solidFill>
                <a:latin typeface="Roboto"/>
                <a:ea typeface="Roboto"/>
                <a:cs typeface="Roboto"/>
                <a:sym typeface="Roboto"/>
              </a:endParaRPr>
            </a:p>
          </p:txBody>
        </p:sp>
        <p:sp>
          <p:nvSpPr>
            <p:cNvPr id="1145" name="Google Shape;1145;p6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63"/>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endParaRPr lang="en-US" sz="1200" dirty="0">
              <a:latin typeface="Roboto"/>
              <a:ea typeface="Roboto"/>
              <a:cs typeface="Roboto"/>
              <a:sym typeface="Roboto"/>
            </a:endParaRPr>
          </a:p>
        </p:txBody>
      </p:sp>
      <p:pic>
        <p:nvPicPr>
          <p:cNvPr id="3" name="Picture 2" descr="Chart, scatter chart&#10;&#10;Description automatically generated">
            <a:extLst>
              <a:ext uri="{FF2B5EF4-FFF2-40B4-BE49-F238E27FC236}">
                <a16:creationId xmlns:a16="http://schemas.microsoft.com/office/drawing/2014/main" id="{C4C75B64-A40B-40AD-8C7C-2DBF9E3B1DF6}"/>
              </a:ext>
            </a:extLst>
          </p:cNvPr>
          <p:cNvPicPr>
            <a:picLocks noChangeAspect="1"/>
          </p:cNvPicPr>
          <p:nvPr/>
        </p:nvPicPr>
        <p:blipFill>
          <a:blip r:embed="rId3"/>
          <a:stretch>
            <a:fillRect/>
          </a:stretch>
        </p:blipFill>
        <p:spPr>
          <a:xfrm>
            <a:off x="6511237" y="2240412"/>
            <a:ext cx="2261438" cy="9483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dirty="0"/>
              <a:t>Exploitation: [Brute Force Attack]</a:t>
            </a:r>
            <a:endParaRPr dirty="0"/>
          </a:p>
        </p:txBody>
      </p:sp>
      <p:sp>
        <p:nvSpPr>
          <p:cNvPr id="1090" name="Google Shape;1090;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1" name="Google Shape;1091;p61"/>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1"/>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Tools &amp; Processes</a:t>
            </a: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The brute force attack was done with the use of hydra against the direcotry to crack Ashton’s log in. </a:t>
            </a:r>
            <a:endParaRPr sz="1200" dirty="0">
              <a:latin typeface="Roboto"/>
              <a:ea typeface="Roboto"/>
              <a:cs typeface="Roboto"/>
              <a:sym typeface="Roboto"/>
            </a:endParaRPr>
          </a:p>
        </p:txBody>
      </p:sp>
      <p:grpSp>
        <p:nvGrpSpPr>
          <p:cNvPr id="1093" name="Google Shape;1093;p61"/>
          <p:cNvGrpSpPr/>
          <p:nvPr/>
        </p:nvGrpSpPr>
        <p:grpSpPr>
          <a:xfrm>
            <a:off x="457181" y="887903"/>
            <a:ext cx="533372" cy="533480"/>
            <a:chOff x="457200" y="1378813"/>
            <a:chExt cx="695400" cy="695450"/>
          </a:xfrm>
        </p:grpSpPr>
        <p:sp>
          <p:nvSpPr>
            <p:cNvPr id="1094" name="Google Shape;1094;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01</a:t>
              </a:r>
              <a:endParaRPr sz="2100">
                <a:solidFill>
                  <a:srgbClr val="FFFFFF"/>
                </a:solidFill>
                <a:latin typeface="Roboto"/>
                <a:ea typeface="Roboto"/>
                <a:cs typeface="Roboto"/>
                <a:sym typeface="Roboto"/>
              </a:endParaRPr>
            </a:p>
          </p:txBody>
        </p:sp>
        <p:sp>
          <p:nvSpPr>
            <p:cNvPr id="1095" name="Google Shape;1095;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61"/>
          <p:cNvGrpSpPr/>
          <p:nvPr/>
        </p:nvGrpSpPr>
        <p:grpSpPr>
          <a:xfrm>
            <a:off x="3228956" y="887903"/>
            <a:ext cx="533372" cy="533480"/>
            <a:chOff x="457200" y="1378813"/>
            <a:chExt cx="695400" cy="695450"/>
          </a:xfrm>
        </p:grpSpPr>
        <p:sp>
          <p:nvSpPr>
            <p:cNvPr id="1097" name="Google Shape;1097;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02</a:t>
              </a:r>
              <a:endParaRPr sz="2100">
                <a:solidFill>
                  <a:srgbClr val="FFFFFF"/>
                </a:solidFill>
                <a:latin typeface="Roboto"/>
                <a:ea typeface="Roboto"/>
                <a:cs typeface="Roboto"/>
                <a:sym typeface="Roboto"/>
              </a:endParaRPr>
            </a:p>
          </p:txBody>
        </p:sp>
        <p:sp>
          <p:nvSpPr>
            <p:cNvPr id="1098" name="Google Shape;1098;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9" name="Google Shape;1099;p61"/>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1"/>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dirty="0">
                <a:latin typeface="Roboto"/>
                <a:ea typeface="Roboto"/>
                <a:cs typeface="Roboto"/>
                <a:sym typeface="Roboto"/>
              </a:rPr>
              <a:t>Achievements</a:t>
            </a:r>
            <a:endParaRPr sz="1200" b="1" dirty="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This enabled us to log into the network with Ashton’s credentials and connect to the Webdav.</a:t>
            </a:r>
          </a:p>
          <a:p>
            <a:pPr marL="0" lvl="0" indent="0" algn="l" rtl="0">
              <a:lnSpc>
                <a:spcPct val="115000"/>
              </a:lnSpc>
              <a:spcBef>
                <a:spcPts val="0"/>
              </a:spcBef>
              <a:spcAft>
                <a:spcPts val="0"/>
              </a:spcAft>
              <a:buClr>
                <a:schemeClr val="dk1"/>
              </a:buClr>
              <a:buSzPts val="1100"/>
              <a:buFont typeface="Arial"/>
              <a:buNone/>
            </a:pPr>
            <a:r>
              <a:rPr lang="en" sz="1200" dirty="0">
                <a:latin typeface="Roboto"/>
                <a:ea typeface="Roboto"/>
                <a:cs typeface="Roboto"/>
                <a:sym typeface="Roboto"/>
              </a:rPr>
              <a:t> </a:t>
            </a:r>
            <a:endParaRPr sz="1200" dirty="0">
              <a:latin typeface="Roboto"/>
              <a:ea typeface="Roboto"/>
              <a:cs typeface="Roboto"/>
              <a:sym typeface="Roboto"/>
            </a:endParaRPr>
          </a:p>
        </p:txBody>
      </p:sp>
      <p:grpSp>
        <p:nvGrpSpPr>
          <p:cNvPr id="1101" name="Google Shape;1101;p61"/>
          <p:cNvGrpSpPr/>
          <p:nvPr/>
        </p:nvGrpSpPr>
        <p:grpSpPr>
          <a:xfrm>
            <a:off x="6134081" y="888653"/>
            <a:ext cx="533372" cy="533480"/>
            <a:chOff x="457200" y="1378813"/>
            <a:chExt cx="695400" cy="695450"/>
          </a:xfrm>
        </p:grpSpPr>
        <p:sp>
          <p:nvSpPr>
            <p:cNvPr id="1102" name="Google Shape;1102;p61"/>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03</a:t>
              </a:r>
              <a:endParaRPr sz="2100">
                <a:solidFill>
                  <a:srgbClr val="FFFFFF"/>
                </a:solidFill>
                <a:latin typeface="Roboto"/>
                <a:ea typeface="Roboto"/>
                <a:cs typeface="Roboto"/>
                <a:sym typeface="Roboto"/>
              </a:endParaRPr>
            </a:p>
          </p:txBody>
        </p:sp>
        <p:sp>
          <p:nvSpPr>
            <p:cNvPr id="1103" name="Google Shape;1103;p61"/>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 name="Google Shape;1104;p61"/>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1"/>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US" sz="1200" dirty="0">
                <a:latin typeface="Roboto"/>
                <a:ea typeface="Roboto"/>
                <a:cs typeface="Roboto"/>
                <a:sym typeface="Roboto"/>
              </a:rPr>
              <a:t>hydra –l </a:t>
            </a:r>
            <a:r>
              <a:rPr lang="en-US" sz="1200" dirty="0" err="1">
                <a:latin typeface="Roboto"/>
                <a:ea typeface="Roboto"/>
                <a:cs typeface="Roboto"/>
                <a:sym typeface="Roboto"/>
              </a:rPr>
              <a:t>ashton</a:t>
            </a:r>
            <a:r>
              <a:rPr lang="en-US" sz="1200" dirty="0">
                <a:latin typeface="Roboto"/>
                <a:ea typeface="Roboto"/>
                <a:cs typeface="Roboto"/>
                <a:sym typeface="Roboto"/>
              </a:rPr>
              <a:t> –P rockyou.txt –s 80 –f –</a:t>
            </a:r>
            <a:r>
              <a:rPr lang="en-US" sz="1200" dirty="0" err="1">
                <a:latin typeface="Roboto"/>
                <a:ea typeface="Roboto"/>
                <a:cs typeface="Roboto"/>
                <a:sym typeface="Roboto"/>
              </a:rPr>
              <a:t>vV</a:t>
            </a:r>
            <a:r>
              <a:rPr lang="en-US" sz="1200" dirty="0">
                <a:latin typeface="Roboto"/>
                <a:ea typeface="Roboto"/>
                <a:cs typeface="Roboto"/>
                <a:sym typeface="Roboto"/>
              </a:rPr>
              <a:t> 192.168.1.105 http-get /</a:t>
            </a:r>
            <a:r>
              <a:rPr lang="en-US" sz="1200" dirty="0" err="1">
                <a:latin typeface="Roboto"/>
                <a:ea typeface="Roboto"/>
                <a:cs typeface="Roboto"/>
                <a:sym typeface="Roboto"/>
              </a:rPr>
              <a:t>company_folders</a:t>
            </a:r>
            <a:r>
              <a:rPr lang="en-US" sz="1200" dirty="0">
                <a:latin typeface="Roboto"/>
                <a:ea typeface="Roboto"/>
                <a:cs typeface="Roboto"/>
                <a:sym typeface="Roboto"/>
              </a:rPr>
              <a:t>/</a:t>
            </a:r>
            <a:r>
              <a:rPr lang="en-US" sz="1200" dirty="0" err="1">
                <a:latin typeface="Roboto"/>
                <a:ea typeface="Roboto"/>
                <a:cs typeface="Roboto"/>
                <a:sym typeface="Roboto"/>
              </a:rPr>
              <a:t>secret_folder</a:t>
            </a:r>
            <a:r>
              <a:rPr lang="en-US" sz="1200" dirty="0">
                <a:latin typeface="Roboto"/>
                <a:ea typeface="Roboto"/>
                <a:cs typeface="Roboto"/>
                <a:sym typeface="Roboto"/>
              </a:rPr>
              <a:t>/</a:t>
            </a:r>
            <a:endParaRPr sz="1200" dirty="0">
              <a:latin typeface="Roboto"/>
              <a:ea typeface="Roboto"/>
              <a:cs typeface="Roboto"/>
              <a:sym typeface="Roboto"/>
            </a:endParaRPr>
          </a:p>
        </p:txBody>
      </p:sp>
      <p:pic>
        <p:nvPicPr>
          <p:cNvPr id="3" name="Picture 2" descr="Graphical user interface, text, application, email&#10;&#10;Description automatically generated">
            <a:extLst>
              <a:ext uri="{FF2B5EF4-FFF2-40B4-BE49-F238E27FC236}">
                <a16:creationId xmlns:a16="http://schemas.microsoft.com/office/drawing/2014/main" id="{103D7F78-1631-49FD-95EC-913509D6A806}"/>
              </a:ext>
            </a:extLst>
          </p:cNvPr>
          <p:cNvPicPr>
            <a:picLocks noChangeAspect="1"/>
          </p:cNvPicPr>
          <p:nvPr/>
        </p:nvPicPr>
        <p:blipFill>
          <a:blip r:embed="rId3"/>
          <a:stretch>
            <a:fillRect/>
          </a:stretch>
        </p:blipFill>
        <p:spPr>
          <a:xfrm>
            <a:off x="6578061" y="2744077"/>
            <a:ext cx="2194614" cy="1734790"/>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759</TotalTime>
  <Words>1620</Words>
  <Application>Microsoft Office PowerPoint</Application>
  <PresentationFormat>On-screen Show (16:9)</PresentationFormat>
  <Paragraphs>211</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Roboto</vt:lpstr>
      <vt:lpstr>Simple Light</vt:lpstr>
      <vt:lpstr>Capstone Engagement Assessment, Analysis,  and Hardening of a Vulnerable System</vt:lpstr>
      <vt:lpstr>Table of Contents </vt:lpstr>
      <vt:lpstr>Network Topology </vt:lpstr>
      <vt:lpstr>Network Topology</vt:lpstr>
      <vt:lpstr>Red Team Security Assessment </vt:lpstr>
      <vt:lpstr>Recon: Describing the Target</vt:lpstr>
      <vt:lpstr>Vulnerability Assessment</vt:lpstr>
      <vt:lpstr>Exploitation: [Data Exposure]</vt:lpstr>
      <vt:lpstr>Exploitation: [Brute Force Attack]</vt:lpstr>
      <vt:lpstr>Exploitation: [Remote Code Execution]</vt:lpstr>
      <vt:lpstr>Blue Team Log Analysis and  Attack Characterization</vt:lpstr>
      <vt:lpstr>Analysis: Identifying the Port Scan</vt:lpstr>
      <vt:lpstr>Analysis: Finding the Request for the Hidden Directory</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dc:title>
  <dc:creator>Tiff melchiorre</dc:creator>
  <cp:lastModifiedBy>Tiff melchiorre</cp:lastModifiedBy>
  <cp:revision>28</cp:revision>
  <dcterms:modified xsi:type="dcterms:W3CDTF">2021-08-06T01:58:44Z</dcterms:modified>
</cp:coreProperties>
</file>